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308" r:id="rId11"/>
    <p:sldId id="304" r:id="rId12"/>
    <p:sldId id="265" r:id="rId13"/>
    <p:sldId id="266" r:id="rId14"/>
    <p:sldId id="307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309" r:id="rId30"/>
    <p:sldId id="310" r:id="rId31"/>
    <p:sldId id="311" r:id="rId32"/>
    <p:sldId id="299" r:id="rId33"/>
    <p:sldId id="300" r:id="rId34"/>
    <p:sldId id="301" r:id="rId3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on Geumseong" initials="YG" lastIdx="1" clrIdx="0">
    <p:extLst>
      <p:ext uri="{19B8F6BF-5375-455C-9EA6-DF929625EA0E}">
        <p15:presenceInfo xmlns:p15="http://schemas.microsoft.com/office/powerpoint/2012/main" userId="09ab58668716ef8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5E5E"/>
    <a:srgbClr val="FF0F0F"/>
    <a:srgbClr val="CACBD6"/>
    <a:srgbClr val="F27300"/>
    <a:srgbClr val="00747B"/>
    <a:srgbClr val="00A4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71" autoAdjust="0"/>
    <p:restoredTop sz="94222" autoAdjust="0"/>
  </p:normalViewPr>
  <p:slideViewPr>
    <p:cSldViewPr>
      <p:cViewPr varScale="1">
        <p:scale>
          <a:sx n="81" d="100"/>
          <a:sy n="81" d="100"/>
        </p:scale>
        <p:origin x="96" y="6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A4590-B78B-4DA9-B953-EE489ACC6348}" type="datetimeFigureOut">
              <a:rPr lang="ko-KR" altLang="en-US" smtClean="0"/>
              <a:pPr/>
              <a:t>2019-03-25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8E075-5DF7-42A5-B107-FD7DF0297B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447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8E075-5DF7-42A5-B107-FD7DF0297B88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726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4BD18-84A5-40B4-B4AF-893F7BA6D284}" type="datetimeFigureOut">
              <a:rPr lang="ko-KR" altLang="en-US" smtClean="0"/>
              <a:pPr/>
              <a:t>2019-03-25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B12E2-F3AD-4E6F-8846-2DF4AC8EBE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4BD18-84A5-40B4-B4AF-893F7BA6D284}" type="datetimeFigureOut">
              <a:rPr lang="ko-KR" altLang="en-US" smtClean="0"/>
              <a:pPr/>
              <a:t>2019-03-25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B12E2-F3AD-4E6F-8846-2DF4AC8EBE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4BD18-84A5-40B4-B4AF-893F7BA6D284}" type="datetimeFigureOut">
              <a:rPr lang="ko-KR" altLang="en-US" smtClean="0"/>
              <a:pPr/>
              <a:t>2019-03-25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B12E2-F3AD-4E6F-8846-2DF4AC8EBE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4BD18-84A5-40B4-B4AF-893F7BA6D284}" type="datetimeFigureOut">
              <a:rPr lang="ko-KR" altLang="en-US" smtClean="0"/>
              <a:pPr/>
              <a:t>2019-03-25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B12E2-F3AD-4E6F-8846-2DF4AC8EBE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4BD18-84A5-40B4-B4AF-893F7BA6D284}" type="datetimeFigureOut">
              <a:rPr lang="ko-KR" altLang="en-US" smtClean="0"/>
              <a:pPr/>
              <a:t>2019-03-25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B12E2-F3AD-4E6F-8846-2DF4AC8EBE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4BD18-84A5-40B4-B4AF-893F7BA6D284}" type="datetimeFigureOut">
              <a:rPr lang="ko-KR" altLang="en-US" smtClean="0"/>
              <a:pPr/>
              <a:t>2019-03-25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B12E2-F3AD-4E6F-8846-2DF4AC8EBE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4BD18-84A5-40B4-B4AF-893F7BA6D284}" type="datetimeFigureOut">
              <a:rPr lang="ko-KR" altLang="en-US" smtClean="0"/>
              <a:pPr/>
              <a:t>2019-03-25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B12E2-F3AD-4E6F-8846-2DF4AC8EBE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4BD18-84A5-40B4-B4AF-893F7BA6D284}" type="datetimeFigureOut">
              <a:rPr lang="ko-KR" altLang="en-US" smtClean="0"/>
              <a:pPr/>
              <a:t>2019-03-25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B12E2-F3AD-4E6F-8846-2DF4AC8EBE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4BD18-84A5-40B4-B4AF-893F7BA6D284}" type="datetimeFigureOut">
              <a:rPr lang="ko-KR" altLang="en-US" smtClean="0"/>
              <a:pPr/>
              <a:t>2019-03-25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B12E2-F3AD-4E6F-8846-2DF4AC8EBE6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0" y="0"/>
            <a:ext cx="9144000" cy="571480"/>
          </a:xfrm>
          <a:prstGeom prst="rect">
            <a:avLst/>
          </a:prstGeom>
          <a:solidFill>
            <a:srgbClr val="0074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408937" y="193318"/>
            <a:ext cx="54000" cy="180000"/>
          </a:xfrm>
          <a:prstGeom prst="rect">
            <a:avLst/>
          </a:prstGeom>
          <a:solidFill>
            <a:srgbClr val="FFA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22"/>
          <p:cNvGrpSpPr/>
          <p:nvPr userDrawn="1"/>
        </p:nvGrpSpPr>
        <p:grpSpPr>
          <a:xfrm>
            <a:off x="8840182" y="-54321"/>
            <a:ext cx="76121" cy="482925"/>
            <a:chOff x="8105888" y="-477448"/>
            <a:chExt cx="76121" cy="482925"/>
          </a:xfrm>
        </p:grpSpPr>
        <p:cxnSp>
          <p:nvCxnSpPr>
            <p:cNvPr id="9" name="직선 연결선 8"/>
            <p:cNvCxnSpPr/>
            <p:nvPr/>
          </p:nvCxnSpPr>
          <p:spPr>
            <a:xfrm rot="5400000">
              <a:off x="7906012" y="-240353"/>
              <a:ext cx="478242" cy="4052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/>
            <p:cNvSpPr/>
            <p:nvPr/>
          </p:nvSpPr>
          <p:spPr>
            <a:xfrm>
              <a:off x="8105888" y="-70644"/>
              <a:ext cx="76121" cy="76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25"/>
          <p:cNvGrpSpPr/>
          <p:nvPr userDrawn="1"/>
        </p:nvGrpSpPr>
        <p:grpSpPr>
          <a:xfrm>
            <a:off x="205229" y="159972"/>
            <a:ext cx="76121" cy="392288"/>
            <a:chOff x="8105888" y="-70644"/>
            <a:chExt cx="76121" cy="392288"/>
          </a:xfrm>
        </p:grpSpPr>
        <p:cxnSp>
          <p:nvCxnSpPr>
            <p:cNvPr id="12" name="직선 연결선 11"/>
            <p:cNvCxnSpPr/>
            <p:nvPr/>
          </p:nvCxnSpPr>
          <p:spPr>
            <a:xfrm rot="16200000" flipH="1">
              <a:off x="7984473" y="161014"/>
              <a:ext cx="320851" cy="40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/>
            <p:cNvSpPr/>
            <p:nvPr/>
          </p:nvSpPr>
          <p:spPr>
            <a:xfrm>
              <a:off x="8105888" y="-70644"/>
              <a:ext cx="76121" cy="76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슬라이드 번호 개체 틀 5"/>
          <p:cNvSpPr txBox="1">
            <a:spLocks/>
          </p:cNvSpPr>
          <p:nvPr userDrawn="1"/>
        </p:nvSpPr>
        <p:spPr>
          <a:xfrm>
            <a:off x="8375632" y="88832"/>
            <a:ext cx="4190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1" hangingPunct="1">
              <a:defRPr lang="ko-KR" altLang="en-US" sz="1400" b="1" kern="1200" smtClean="0">
                <a:solidFill>
                  <a:schemeClr val="bg1"/>
                </a:solidFill>
                <a:latin typeface="Ebrima" pitchFamily="2" charset="0"/>
                <a:ea typeface="+mn-ea"/>
                <a:cs typeface="Ebrima" pitchFamily="2" charset="0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F1EAFA-38D5-4149-B483-11D27152D666}" type="slidenum">
              <a:rPr kumimoji="0" lang="en-US" altLang="ko-KR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brima" pitchFamily="2" charset="0"/>
                <a:ea typeface="+mn-ea"/>
                <a:cs typeface="Ebrima" pitchFamily="2" charset="0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Ebrima" pitchFamily="2" charset="0"/>
              <a:ea typeface="+mn-ea"/>
              <a:cs typeface="Ebrima" pitchFamily="2" charset="0"/>
            </a:endParaRPr>
          </a:p>
        </p:txBody>
      </p:sp>
      <p:sp>
        <p:nvSpPr>
          <p:cNvPr id="15" name="제목 개체 틀 1"/>
          <p:cNvSpPr>
            <a:spLocks noGrp="1"/>
          </p:cNvSpPr>
          <p:nvPr>
            <p:ph type="title"/>
          </p:nvPr>
        </p:nvSpPr>
        <p:spPr>
          <a:xfrm>
            <a:off x="457200" y="26127"/>
            <a:ext cx="5972188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900" kern="1200" dirty="0">
                <a:solidFill>
                  <a:schemeClr val="bg1"/>
                </a:solidFill>
                <a:latin typeface="Ebrima" pitchFamily="2" charset="0"/>
                <a:ea typeface="+mj-ea"/>
                <a:cs typeface="Ebrima" pitchFamily="2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바닥글 개체 틀 29"/>
          <p:cNvSpPr txBox="1">
            <a:spLocks/>
          </p:cNvSpPr>
          <p:nvPr userDrawn="1"/>
        </p:nvSpPr>
        <p:spPr>
          <a:xfrm>
            <a:off x="6715140" y="110372"/>
            <a:ext cx="2286016" cy="326942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Lab#3 : Tower</a:t>
            </a:r>
            <a:endParaRPr lang="ko-KR" altLang="en-US" sz="1400" kern="1200" noProof="0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4BD18-84A5-40B4-B4AF-893F7BA6D284}" type="datetimeFigureOut">
              <a:rPr lang="ko-KR" altLang="en-US" smtClean="0"/>
              <a:pPr/>
              <a:t>2019-03-25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B12E2-F3AD-4E6F-8846-2DF4AC8EBE6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0" y="0"/>
            <a:ext cx="9144000" cy="571480"/>
          </a:xfrm>
          <a:prstGeom prst="rect">
            <a:avLst/>
          </a:prstGeom>
          <a:solidFill>
            <a:srgbClr val="F27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408937" y="193318"/>
            <a:ext cx="54000" cy="180000"/>
          </a:xfrm>
          <a:prstGeom prst="rect">
            <a:avLst/>
          </a:prstGeom>
          <a:solidFill>
            <a:srgbClr val="FFA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22"/>
          <p:cNvGrpSpPr/>
          <p:nvPr userDrawn="1"/>
        </p:nvGrpSpPr>
        <p:grpSpPr>
          <a:xfrm>
            <a:off x="8840182" y="-54321"/>
            <a:ext cx="76121" cy="482925"/>
            <a:chOff x="8105888" y="-477448"/>
            <a:chExt cx="76121" cy="482925"/>
          </a:xfrm>
        </p:grpSpPr>
        <p:cxnSp>
          <p:nvCxnSpPr>
            <p:cNvPr id="9" name="직선 연결선 8"/>
            <p:cNvCxnSpPr/>
            <p:nvPr/>
          </p:nvCxnSpPr>
          <p:spPr>
            <a:xfrm rot="5400000">
              <a:off x="7906012" y="-240353"/>
              <a:ext cx="478242" cy="4052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/>
            <p:cNvSpPr/>
            <p:nvPr/>
          </p:nvSpPr>
          <p:spPr>
            <a:xfrm>
              <a:off x="8105888" y="-70644"/>
              <a:ext cx="76121" cy="76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25"/>
          <p:cNvGrpSpPr/>
          <p:nvPr userDrawn="1"/>
        </p:nvGrpSpPr>
        <p:grpSpPr>
          <a:xfrm>
            <a:off x="205229" y="159972"/>
            <a:ext cx="76121" cy="392288"/>
            <a:chOff x="8105888" y="-70644"/>
            <a:chExt cx="76121" cy="392288"/>
          </a:xfrm>
        </p:grpSpPr>
        <p:cxnSp>
          <p:nvCxnSpPr>
            <p:cNvPr id="12" name="직선 연결선 11"/>
            <p:cNvCxnSpPr/>
            <p:nvPr/>
          </p:nvCxnSpPr>
          <p:spPr>
            <a:xfrm rot="16200000" flipH="1">
              <a:off x="7984473" y="161014"/>
              <a:ext cx="320851" cy="40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/>
            <p:cNvSpPr/>
            <p:nvPr/>
          </p:nvSpPr>
          <p:spPr>
            <a:xfrm>
              <a:off x="8105888" y="-70644"/>
              <a:ext cx="76121" cy="76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슬라이드 번호 개체 틀 5"/>
          <p:cNvSpPr txBox="1">
            <a:spLocks/>
          </p:cNvSpPr>
          <p:nvPr userDrawn="1"/>
        </p:nvSpPr>
        <p:spPr>
          <a:xfrm>
            <a:off x="8375632" y="88832"/>
            <a:ext cx="4190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1" hangingPunct="1">
              <a:defRPr lang="ko-KR" altLang="en-US" sz="1400" b="1" kern="1200" smtClean="0">
                <a:solidFill>
                  <a:schemeClr val="bg1"/>
                </a:solidFill>
                <a:latin typeface="Ebrima" pitchFamily="2" charset="0"/>
                <a:ea typeface="+mn-ea"/>
                <a:cs typeface="Ebrima" pitchFamily="2" charset="0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F1EAFA-38D5-4149-B483-11D27152D666}" type="slidenum">
              <a:rPr kumimoji="0" lang="en-US" altLang="ko-KR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brima" pitchFamily="2" charset="0"/>
                <a:ea typeface="+mn-ea"/>
                <a:cs typeface="Ebrima" pitchFamily="2" charset="0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Ebrima" pitchFamily="2" charset="0"/>
              <a:ea typeface="+mn-ea"/>
              <a:cs typeface="Ebrima" pitchFamily="2" charset="0"/>
            </a:endParaRPr>
          </a:p>
        </p:txBody>
      </p:sp>
      <p:sp>
        <p:nvSpPr>
          <p:cNvPr id="15" name="제목 개체 틀 1"/>
          <p:cNvSpPr>
            <a:spLocks noGrp="1"/>
          </p:cNvSpPr>
          <p:nvPr>
            <p:ph type="title"/>
          </p:nvPr>
        </p:nvSpPr>
        <p:spPr>
          <a:xfrm>
            <a:off x="457200" y="26127"/>
            <a:ext cx="5972188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900" kern="1200" dirty="0">
                <a:solidFill>
                  <a:schemeClr val="bg1"/>
                </a:solidFill>
                <a:latin typeface="Ebrima" pitchFamily="2" charset="0"/>
                <a:ea typeface="+mj-ea"/>
                <a:cs typeface="Ebrima" pitchFamily="2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바닥글 개체 틀 29"/>
          <p:cNvSpPr txBox="1">
            <a:spLocks/>
          </p:cNvSpPr>
          <p:nvPr userDrawn="1"/>
        </p:nvSpPr>
        <p:spPr>
          <a:xfrm>
            <a:off x="6715140" y="110372"/>
            <a:ext cx="2286016" cy="326942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Lab#3 : Tower</a:t>
            </a:r>
            <a:endParaRPr lang="ko-KR" altLang="en-US" sz="1400" kern="1200" noProof="0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4BD18-84A5-40B4-B4AF-893F7BA6D284}" type="datetimeFigureOut">
              <a:rPr lang="ko-KR" altLang="en-US" smtClean="0"/>
              <a:pPr/>
              <a:t>2019-03-25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B12E2-F3AD-4E6F-8846-2DF4AC8EBE6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슬라이드 번호 개체 틀 5"/>
          <p:cNvSpPr txBox="1">
            <a:spLocks/>
          </p:cNvSpPr>
          <p:nvPr userDrawn="1"/>
        </p:nvSpPr>
        <p:spPr>
          <a:xfrm>
            <a:off x="8375632" y="88832"/>
            <a:ext cx="4190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1" hangingPunct="1">
              <a:defRPr lang="ko-KR" altLang="en-US" sz="1400" b="1" kern="1200" smtClean="0">
                <a:solidFill>
                  <a:schemeClr val="bg1"/>
                </a:solidFill>
                <a:latin typeface="Ebrima" pitchFamily="2" charset="0"/>
                <a:ea typeface="+mn-ea"/>
                <a:cs typeface="Ebrima" pitchFamily="2" charset="0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F1EAFA-38D5-4149-B483-11D27152D666}" type="slidenum">
              <a:rPr kumimoji="0" lang="en-US" altLang="ko-KR" sz="14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Ebrima" pitchFamily="2" charset="0"/>
                <a:ea typeface="+mn-ea"/>
                <a:cs typeface="Ebrima" pitchFamily="2" charset="0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Ebrima" pitchFamily="2" charset="0"/>
              <a:ea typeface="+mn-ea"/>
              <a:cs typeface="Ebrima" pitchFamily="2" charset="0"/>
            </a:endParaRPr>
          </a:p>
        </p:txBody>
      </p:sp>
      <p:sp>
        <p:nvSpPr>
          <p:cNvPr id="7" name="바닥글 개체 틀 29"/>
          <p:cNvSpPr txBox="1">
            <a:spLocks/>
          </p:cNvSpPr>
          <p:nvPr userDrawn="1"/>
        </p:nvSpPr>
        <p:spPr>
          <a:xfrm>
            <a:off x="6715140" y="110372"/>
            <a:ext cx="2286016" cy="326942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Lab#3 : Tower</a:t>
            </a:r>
            <a:endParaRPr lang="ko-KR" altLang="en-US" sz="1400" kern="1200" noProof="0" dirty="0">
              <a:solidFill>
                <a:schemeClr val="tx1">
                  <a:lumMod val="75000"/>
                  <a:lumOff val="25000"/>
                </a:schemeClr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4BD18-84A5-40B4-B4AF-893F7BA6D284}" type="datetimeFigureOut">
              <a:rPr lang="ko-KR" altLang="en-US" smtClean="0"/>
              <a:pPr/>
              <a:t>2019-03-25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B12E2-F3AD-4E6F-8846-2DF4AC8EBE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94BD18-84A5-40B4-B4AF-893F7BA6D284}" type="datetimeFigureOut">
              <a:rPr lang="ko-KR" altLang="en-US" smtClean="0"/>
              <a:pPr/>
              <a:t>2019-03-25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B12E2-F3AD-4E6F-8846-2DF4AC8EBE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sv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7" Type="http://schemas.openxmlformats.org/officeDocument/2006/relationships/image" Target="../media/image68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gif"/><Relationship Id="rId13" Type="http://schemas.openxmlformats.org/officeDocument/2006/relationships/image" Target="../media/image84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3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2.png"/><Relationship Id="rId5" Type="http://schemas.openxmlformats.org/officeDocument/2006/relationships/image" Target="../media/image77.png"/><Relationship Id="rId15" Type="http://schemas.openxmlformats.org/officeDocument/2006/relationships/image" Target="../media/image86.jpeg"/><Relationship Id="rId10" Type="http://schemas.openxmlformats.org/officeDocument/2006/relationships/image" Target="../media/image81.png"/><Relationship Id="rId4" Type="http://schemas.openxmlformats.org/officeDocument/2006/relationships/image" Target="../media/image76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gif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jpe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71942"/>
          </a:xfrm>
          <a:prstGeom prst="rect">
            <a:avLst/>
          </a:prstGeom>
          <a:solidFill>
            <a:srgbClr val="0074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E772F31-B05C-7647-9D1E-4393D1C42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550825"/>
            <a:ext cx="1254450" cy="1268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 descr="starmoocì ëí ì´ë¯¸ì§ ê²ìê²°ê³¼">
            <a:extLst>
              <a:ext uri="{FF2B5EF4-FFF2-40B4-BE49-F238E27FC236}">
                <a16:creationId xmlns:a16="http://schemas.microsoft.com/office/drawing/2014/main" id="{61A5C567-CA11-0446-BF89-BFB12EFFD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661925"/>
            <a:ext cx="2091348" cy="107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ê´ì£¼ê³¼íê¸°ì ì pngì ëí ì´ë¯¸ì§ ê²ìê²°ê³¼">
            <a:extLst>
              <a:ext uri="{FF2B5EF4-FFF2-40B4-BE49-F238E27FC236}">
                <a16:creationId xmlns:a16="http://schemas.microsoft.com/office/drawing/2014/main" id="{02AF58DE-19CF-2D4B-8569-DED4BC71A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30" y="4605531"/>
            <a:ext cx="1245565" cy="118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3BF8E6-4953-0F41-B64C-6189AF195DF3}"/>
              </a:ext>
            </a:extLst>
          </p:cNvPr>
          <p:cNvSpPr txBox="1"/>
          <p:nvPr/>
        </p:nvSpPr>
        <p:spPr>
          <a:xfrm>
            <a:off x="4212408" y="6165304"/>
            <a:ext cx="4431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https://github.com/SmartX-Labs/SmartX-Mini-MOOC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Ebrima" pitchFamily="2" charset="0"/>
              <a:ea typeface="Noto Sans CJK KR DemiLight" panose="020B0400000000000000" pitchFamily="34" charset="-127"/>
              <a:cs typeface="Ebrima" pitchFamily="2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523A09-D7B5-5543-BFFE-085ED79E615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84581" y="6022557"/>
            <a:ext cx="1027827" cy="451793"/>
          </a:xfrm>
          <a:prstGeom prst="rect">
            <a:avLst/>
          </a:prstGeom>
        </p:spPr>
      </p:pic>
      <p:sp>
        <p:nvSpPr>
          <p:cNvPr id="10" name="제목 5">
            <a:extLst>
              <a:ext uri="{FF2B5EF4-FFF2-40B4-BE49-F238E27FC236}">
                <a16:creationId xmlns:a16="http://schemas.microsoft.com/office/drawing/2014/main" id="{5CAE70D6-2522-DA46-AB0D-F910E82DBB24}"/>
              </a:ext>
            </a:extLst>
          </p:cNvPr>
          <p:cNvSpPr txBox="1">
            <a:spLocks/>
          </p:cNvSpPr>
          <p:nvPr/>
        </p:nvSpPr>
        <p:spPr>
          <a:xfrm>
            <a:off x="920345" y="328096"/>
            <a:ext cx="5031440" cy="193794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32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Computer Systems</a:t>
            </a:r>
          </a:p>
          <a:p>
            <a:pPr algn="l" latinLnBrk="0"/>
            <a:r>
              <a:rPr lang="en-US" altLang="ko-KR" sz="32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for AI-inspired Cloud</a:t>
            </a:r>
          </a:p>
          <a:p>
            <a:pPr algn="l" latinLnBrk="0"/>
            <a:r>
              <a:rPr lang="en-US" altLang="ko-KR" sz="3200" b="1" dirty="0">
                <a:solidFill>
                  <a:srgbClr val="FFA34D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Theory &amp; Lab.</a:t>
            </a:r>
            <a:br>
              <a:rPr lang="en-US" altLang="ko-KR" sz="32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</a:br>
            <a:endParaRPr lang="ko-KR" altLang="en-US" sz="1050" b="1" dirty="0">
              <a:solidFill>
                <a:schemeClr val="bg1"/>
              </a:solidFill>
              <a:latin typeface="Ebrima" pitchFamily="2" charset="0"/>
              <a:ea typeface="Noto Sans CJK JP Black" pitchFamily="34" charset="-127"/>
              <a:cs typeface="Ebrima" pitchFamily="2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8486114" y="794"/>
            <a:ext cx="76121" cy="2030411"/>
            <a:chOff x="8105888" y="794"/>
            <a:chExt cx="76121" cy="2030411"/>
          </a:xfrm>
        </p:grpSpPr>
        <p:cxnSp>
          <p:nvCxnSpPr>
            <p:cNvPr id="12" name="직선 연결선 11"/>
            <p:cNvCxnSpPr/>
            <p:nvPr/>
          </p:nvCxnSpPr>
          <p:spPr>
            <a:xfrm rot="5400000">
              <a:off x="7143780" y="1000120"/>
              <a:ext cx="2000240" cy="1588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/>
            <p:cNvSpPr/>
            <p:nvPr/>
          </p:nvSpPr>
          <p:spPr>
            <a:xfrm>
              <a:off x="8105888" y="1955084"/>
              <a:ext cx="76121" cy="76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57489" y="2000240"/>
            <a:ext cx="76121" cy="2071678"/>
            <a:chOff x="8105888" y="-70644"/>
            <a:chExt cx="76121" cy="2071678"/>
          </a:xfrm>
        </p:grpSpPr>
        <p:cxnSp>
          <p:nvCxnSpPr>
            <p:cNvPr id="15" name="직선 연결선 14"/>
            <p:cNvCxnSpPr/>
            <p:nvPr/>
          </p:nvCxnSpPr>
          <p:spPr>
            <a:xfrm rot="5400000">
              <a:off x="7143780" y="1000120"/>
              <a:ext cx="2000240" cy="1588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타원 15"/>
            <p:cNvSpPr/>
            <p:nvPr/>
          </p:nvSpPr>
          <p:spPr>
            <a:xfrm>
              <a:off x="8105888" y="-70644"/>
              <a:ext cx="76121" cy="76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제목 5">
            <a:extLst>
              <a:ext uri="{FF2B5EF4-FFF2-40B4-BE49-F238E27FC236}">
                <a16:creationId xmlns:a16="http://schemas.microsoft.com/office/drawing/2014/main" id="{5CAE70D6-2522-DA46-AB0D-F910E82DBB24}"/>
              </a:ext>
            </a:extLst>
          </p:cNvPr>
          <p:cNvSpPr txBox="1">
            <a:spLocks/>
          </p:cNvSpPr>
          <p:nvPr/>
        </p:nvSpPr>
        <p:spPr>
          <a:xfrm>
            <a:off x="2990334" y="3108796"/>
            <a:ext cx="3384145" cy="5206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Tower (Lab#3)</a:t>
            </a:r>
            <a:endParaRPr lang="en-US" altLang="ko-KR" sz="1800" b="1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18" name="제목 5">
            <a:extLst>
              <a:ext uri="{FF2B5EF4-FFF2-40B4-BE49-F238E27FC236}">
                <a16:creationId xmlns:a16="http://schemas.microsoft.com/office/drawing/2014/main" id="{5CAE70D6-2522-DA46-AB0D-F910E82DBB24}"/>
              </a:ext>
            </a:extLst>
          </p:cNvPr>
          <p:cNvSpPr txBox="1">
            <a:spLocks/>
          </p:cNvSpPr>
          <p:nvPr/>
        </p:nvSpPr>
        <p:spPr>
          <a:xfrm>
            <a:off x="2195736" y="2372802"/>
            <a:ext cx="5174316" cy="5206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200" dirty="0" err="1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SmartX</a:t>
            </a:r>
            <a:r>
              <a:rPr lang="en-US" altLang="ko-KR" sz="2200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 Labs – Mini (MOOC Selection)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6D07F4ED-F6A4-4D68-A9D2-6F8EBE4B66E3}"/>
              </a:ext>
            </a:extLst>
          </p:cNvPr>
          <p:cNvSpPr/>
          <p:nvPr/>
        </p:nvSpPr>
        <p:spPr>
          <a:xfrm>
            <a:off x="816398" y="4068803"/>
            <a:ext cx="3539096" cy="237660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90E62D16-7D02-4F21-978A-CF791D45E19A}"/>
              </a:ext>
            </a:extLst>
          </p:cNvPr>
          <p:cNvSpPr/>
          <p:nvPr/>
        </p:nvSpPr>
        <p:spPr>
          <a:xfrm>
            <a:off x="4788508" y="4068803"/>
            <a:ext cx="3743932" cy="23766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F734C25F-6D2A-4C95-A291-5552C56E22F1}"/>
              </a:ext>
            </a:extLst>
          </p:cNvPr>
          <p:cNvSpPr/>
          <p:nvPr/>
        </p:nvSpPr>
        <p:spPr>
          <a:xfrm>
            <a:off x="4146768" y="1490120"/>
            <a:ext cx="3539096" cy="237660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8E39FBE-C643-4DAB-9CB8-08D00D59820E}"/>
              </a:ext>
            </a:extLst>
          </p:cNvPr>
          <p:cNvSpPr/>
          <p:nvPr/>
        </p:nvSpPr>
        <p:spPr>
          <a:xfrm>
            <a:off x="150324" y="1484784"/>
            <a:ext cx="3539096" cy="237660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0EEB2F9-A474-4E17-B34A-1607F0CD8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Ubuntu boot procedure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0B089F-284E-48A0-AD1F-40ED068ECE6C}"/>
              </a:ext>
            </a:extLst>
          </p:cNvPr>
          <p:cNvSpPr txBox="1"/>
          <p:nvPr/>
        </p:nvSpPr>
        <p:spPr>
          <a:xfrm>
            <a:off x="5831450" y="6536377"/>
            <a:ext cx="3264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Reference: </a:t>
            </a:r>
            <a:r>
              <a:rPr lang="en-US" altLang="ko-KR" sz="1200" dirty="0"/>
              <a:t>https://wiki.ubuntu.com/Booting</a:t>
            </a:r>
            <a:endParaRPr lang="ko-KR" altLang="en-US" sz="1200" b="1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0EAFB1-B580-4358-AFB2-2F57889B2B8E}"/>
              </a:ext>
            </a:extLst>
          </p:cNvPr>
          <p:cNvSpPr/>
          <p:nvPr/>
        </p:nvSpPr>
        <p:spPr>
          <a:xfrm>
            <a:off x="251520" y="1586405"/>
            <a:ext cx="2088232" cy="122413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3F8872A-598F-475E-994B-F58C09C4A11C}"/>
              </a:ext>
            </a:extLst>
          </p:cNvPr>
          <p:cNvSpPr/>
          <p:nvPr/>
        </p:nvSpPr>
        <p:spPr>
          <a:xfrm>
            <a:off x="395536" y="1541077"/>
            <a:ext cx="2088232" cy="122413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1. BIOS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0AA0A60-A0EE-4C5E-B338-2789C7E40323}"/>
              </a:ext>
            </a:extLst>
          </p:cNvPr>
          <p:cNvSpPr/>
          <p:nvPr/>
        </p:nvSpPr>
        <p:spPr>
          <a:xfrm>
            <a:off x="4247964" y="1586405"/>
            <a:ext cx="2088232" cy="122413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D73E4B0-5022-4A6D-BF67-86B3FF86DD17}"/>
              </a:ext>
            </a:extLst>
          </p:cNvPr>
          <p:cNvSpPr/>
          <p:nvPr/>
        </p:nvSpPr>
        <p:spPr>
          <a:xfrm>
            <a:off x="4391980" y="1541077"/>
            <a:ext cx="2088232" cy="122413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2. Boot loader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57A484D-1B39-452F-B555-9C44156BCC0A}"/>
              </a:ext>
            </a:extLst>
          </p:cNvPr>
          <p:cNvSpPr/>
          <p:nvPr/>
        </p:nvSpPr>
        <p:spPr>
          <a:xfrm>
            <a:off x="899592" y="4221088"/>
            <a:ext cx="2088232" cy="122413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4D30397-F6F8-49DF-A0DC-5A56D01DF33C}"/>
              </a:ext>
            </a:extLst>
          </p:cNvPr>
          <p:cNvSpPr/>
          <p:nvPr/>
        </p:nvSpPr>
        <p:spPr>
          <a:xfrm>
            <a:off x="1043608" y="4146056"/>
            <a:ext cx="2088232" cy="122413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3. Kernel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B575FF6-41B7-43D3-A895-E2DABEBEFB26}"/>
              </a:ext>
            </a:extLst>
          </p:cNvPr>
          <p:cNvSpPr/>
          <p:nvPr/>
        </p:nvSpPr>
        <p:spPr>
          <a:xfrm>
            <a:off x="4932040" y="4221088"/>
            <a:ext cx="2088232" cy="122413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CAFD7AB-A6EF-4D2F-BE2C-01114D023DF7}"/>
              </a:ext>
            </a:extLst>
          </p:cNvPr>
          <p:cNvSpPr/>
          <p:nvPr/>
        </p:nvSpPr>
        <p:spPr>
          <a:xfrm>
            <a:off x="5076056" y="4146056"/>
            <a:ext cx="2088232" cy="122413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4. Upstart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1FDFF6-102D-4529-AA98-CFB78BC26F0C}"/>
              </a:ext>
            </a:extLst>
          </p:cNvPr>
          <p:cNvSpPr txBox="1"/>
          <p:nvPr/>
        </p:nvSpPr>
        <p:spPr>
          <a:xfrm>
            <a:off x="2520117" y="836712"/>
            <a:ext cx="4031758" cy="369332"/>
          </a:xfrm>
          <a:prstGeom prst="rect">
            <a:avLst/>
          </a:prstGeom>
          <a:solidFill>
            <a:srgbClr val="C00000"/>
          </a:solidFill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Ubuntu boot up phases</a:t>
            </a:r>
            <a:endParaRPr lang="ko-KR" altLang="en-US" b="1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FDCBC5-E6D7-421E-9F48-23B299D0251E}"/>
              </a:ext>
            </a:extLst>
          </p:cNvPr>
          <p:cNvSpPr txBox="1"/>
          <p:nvPr/>
        </p:nvSpPr>
        <p:spPr>
          <a:xfrm>
            <a:off x="5076056" y="5631631"/>
            <a:ext cx="352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▶  </a:t>
            </a:r>
            <a:r>
              <a:rPr lang="en-US" altLang="ko-KR" sz="1200" b="1" dirty="0"/>
              <a:t>After the kernel is running, the remainder of the operating system is brought online.</a:t>
            </a:r>
            <a:endParaRPr lang="ko-KR" altLang="en-US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3B6AA4-6BC8-4006-BEAD-E9D7376AACD9}"/>
              </a:ext>
            </a:extLst>
          </p:cNvPr>
          <p:cNvSpPr txBox="1"/>
          <p:nvPr/>
        </p:nvSpPr>
        <p:spPr>
          <a:xfrm>
            <a:off x="371700" y="2885573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▶ </a:t>
            </a:r>
            <a:r>
              <a:rPr lang="en-US" altLang="ko-KR" sz="1200" b="1" dirty="0"/>
              <a:t>When the computer begins execution, it starts by executing the firmware, and obtain the boot loader.</a:t>
            </a:r>
            <a:endParaRPr lang="ko-KR" altLang="en-US" sz="1200" b="1" dirty="0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15187E25-E774-4983-A4C2-21966D47B73E}"/>
              </a:ext>
            </a:extLst>
          </p:cNvPr>
          <p:cNvSpPr/>
          <p:nvPr/>
        </p:nvSpPr>
        <p:spPr>
          <a:xfrm>
            <a:off x="2585946" y="2025416"/>
            <a:ext cx="1560822" cy="288032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D0B7311F-D888-48B8-9811-38C7E8CCE427}"/>
              </a:ext>
            </a:extLst>
          </p:cNvPr>
          <p:cNvSpPr/>
          <p:nvPr/>
        </p:nvSpPr>
        <p:spPr>
          <a:xfrm>
            <a:off x="125964" y="4689140"/>
            <a:ext cx="677236" cy="243553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화살표: 오른쪽 59">
            <a:extLst>
              <a:ext uri="{FF2B5EF4-FFF2-40B4-BE49-F238E27FC236}">
                <a16:creationId xmlns:a16="http://schemas.microsoft.com/office/drawing/2014/main" id="{2DF57BC3-D08B-4EF8-AC2F-2309D8B8292A}"/>
              </a:ext>
            </a:extLst>
          </p:cNvPr>
          <p:cNvSpPr/>
          <p:nvPr/>
        </p:nvSpPr>
        <p:spPr>
          <a:xfrm>
            <a:off x="3251586" y="4664873"/>
            <a:ext cx="1560822" cy="28803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88465B5A-CD2E-4ECE-A22D-7B4322032C5B}"/>
              </a:ext>
            </a:extLst>
          </p:cNvPr>
          <p:cNvSpPr/>
          <p:nvPr/>
        </p:nvSpPr>
        <p:spPr>
          <a:xfrm>
            <a:off x="6698338" y="2048864"/>
            <a:ext cx="1546069" cy="264584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117092F-4479-4A77-B528-4A3728BDA006}"/>
              </a:ext>
            </a:extLst>
          </p:cNvPr>
          <p:cNvSpPr txBox="1"/>
          <p:nvPr/>
        </p:nvSpPr>
        <p:spPr>
          <a:xfrm>
            <a:off x="4391980" y="2887794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▶ </a:t>
            </a:r>
            <a:r>
              <a:rPr lang="en-US" altLang="ko-KR" sz="1200" b="1" dirty="0"/>
              <a:t>The job of the boot loader is to begin the next phase, loading the kernel and an initial ram disk filesystem.</a:t>
            </a:r>
            <a:endParaRPr lang="ko-KR" altLang="en-US" sz="12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C8E7A3C-6447-4566-A6FD-CA2802418971}"/>
              </a:ext>
            </a:extLst>
          </p:cNvPr>
          <p:cNvSpPr txBox="1"/>
          <p:nvPr/>
        </p:nvSpPr>
        <p:spPr>
          <a:xfrm>
            <a:off x="1037774" y="5517232"/>
            <a:ext cx="3096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▶ </a:t>
            </a:r>
            <a:r>
              <a:rPr lang="en-US" altLang="ko-KR" sz="1200" b="1" dirty="0"/>
              <a:t>The kernel launches the </a:t>
            </a:r>
            <a:r>
              <a:rPr lang="en-US" altLang="ko-KR" sz="1200" b="1" dirty="0" err="1"/>
              <a:t>init</a:t>
            </a:r>
            <a:r>
              <a:rPr lang="en-US" altLang="ko-KR" sz="1200" b="1" dirty="0"/>
              <a:t> script inside the </a:t>
            </a:r>
            <a:r>
              <a:rPr lang="en-US" altLang="ko-KR" sz="1200" b="1" dirty="0" err="1"/>
              <a:t>initrd</a:t>
            </a:r>
            <a:r>
              <a:rPr lang="en-US" altLang="ko-KR" sz="1200" b="1" dirty="0"/>
              <a:t> file system, which loads hardware drivers and finds the root partition.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157205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D564CAD-2054-41AB-BCBB-F29882C9F0BA}"/>
              </a:ext>
            </a:extLst>
          </p:cNvPr>
          <p:cNvSpPr/>
          <p:nvPr/>
        </p:nvSpPr>
        <p:spPr>
          <a:xfrm>
            <a:off x="1115617" y="4588803"/>
            <a:ext cx="5472607" cy="186453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94DD55B-EF20-4B34-988C-C1D70525D05E}"/>
              </a:ext>
            </a:extLst>
          </p:cNvPr>
          <p:cNvSpPr/>
          <p:nvPr/>
        </p:nvSpPr>
        <p:spPr>
          <a:xfrm>
            <a:off x="251520" y="2081856"/>
            <a:ext cx="4104456" cy="230495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85355328-D0AE-4983-8F69-E49CDF91895C}"/>
              </a:ext>
            </a:extLst>
          </p:cNvPr>
          <p:cNvSpPr/>
          <p:nvPr/>
        </p:nvSpPr>
        <p:spPr>
          <a:xfrm>
            <a:off x="4644008" y="2081856"/>
            <a:ext cx="4104456" cy="230495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0EEB2F9-A474-4E17-B34A-1607F0CD8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Remote OS installation on machines</a:t>
            </a:r>
            <a:endParaRPr lang="ko-KR" altLang="en-US" dirty="0"/>
          </a:p>
        </p:txBody>
      </p:sp>
      <p:pic>
        <p:nvPicPr>
          <p:cNvPr id="4" name="그래픽 3" descr="스마트폰">
            <a:extLst>
              <a:ext uri="{FF2B5EF4-FFF2-40B4-BE49-F238E27FC236}">
                <a16:creationId xmlns:a16="http://schemas.microsoft.com/office/drawing/2014/main" id="{557316BD-34F0-4989-A49F-9CB1CCF72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0" y="2154560"/>
            <a:ext cx="2160240" cy="2160240"/>
          </a:xfrm>
          <a:prstGeom prst="rect">
            <a:avLst/>
          </a:prstGeom>
        </p:spPr>
      </p:pic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8C82E7F-B19E-422E-9F23-C8D6A9226F92}"/>
              </a:ext>
            </a:extLst>
          </p:cNvPr>
          <p:cNvSpPr/>
          <p:nvPr/>
        </p:nvSpPr>
        <p:spPr>
          <a:xfrm>
            <a:off x="683568" y="2226568"/>
            <a:ext cx="1069454" cy="2016224"/>
          </a:xfrm>
          <a:custGeom>
            <a:avLst/>
            <a:gdLst>
              <a:gd name="connsiteX0" fmla="*/ 228600 w 266700"/>
              <a:gd name="connsiteY0" fmla="*/ 95250 h 533400"/>
              <a:gd name="connsiteX1" fmla="*/ 38100 w 266700"/>
              <a:gd name="connsiteY1" fmla="*/ 95250 h 533400"/>
              <a:gd name="connsiteX2" fmla="*/ 38100 w 266700"/>
              <a:gd name="connsiteY2" fmla="*/ 38100 h 533400"/>
              <a:gd name="connsiteX3" fmla="*/ 228600 w 266700"/>
              <a:gd name="connsiteY3" fmla="*/ 38100 h 533400"/>
              <a:gd name="connsiteX4" fmla="*/ 228600 w 266700"/>
              <a:gd name="connsiteY4" fmla="*/ 95250 h 533400"/>
              <a:gd name="connsiteX5" fmla="*/ 228600 w 266700"/>
              <a:gd name="connsiteY5" fmla="*/ 190500 h 533400"/>
              <a:gd name="connsiteX6" fmla="*/ 38100 w 266700"/>
              <a:gd name="connsiteY6" fmla="*/ 190500 h 533400"/>
              <a:gd name="connsiteX7" fmla="*/ 38100 w 266700"/>
              <a:gd name="connsiteY7" fmla="*/ 133350 h 533400"/>
              <a:gd name="connsiteX8" fmla="*/ 228600 w 266700"/>
              <a:gd name="connsiteY8" fmla="*/ 133350 h 533400"/>
              <a:gd name="connsiteX9" fmla="*/ 228600 w 266700"/>
              <a:gd name="connsiteY9" fmla="*/ 190500 h 533400"/>
              <a:gd name="connsiteX10" fmla="*/ 133350 w 266700"/>
              <a:gd name="connsiteY10" fmla="*/ 476250 h 533400"/>
              <a:gd name="connsiteX11" fmla="*/ 104775 w 266700"/>
              <a:gd name="connsiteY11" fmla="*/ 447675 h 533400"/>
              <a:gd name="connsiteX12" fmla="*/ 133350 w 266700"/>
              <a:gd name="connsiteY12" fmla="*/ 419100 h 533400"/>
              <a:gd name="connsiteX13" fmla="*/ 161925 w 266700"/>
              <a:gd name="connsiteY13" fmla="*/ 447675 h 533400"/>
              <a:gd name="connsiteX14" fmla="*/ 133350 w 266700"/>
              <a:gd name="connsiteY14" fmla="*/ 476250 h 533400"/>
              <a:gd name="connsiteX15" fmla="*/ 228600 w 266700"/>
              <a:gd name="connsiteY15" fmla="*/ 0 h 533400"/>
              <a:gd name="connsiteX16" fmla="*/ 38100 w 266700"/>
              <a:gd name="connsiteY16" fmla="*/ 0 h 533400"/>
              <a:gd name="connsiteX17" fmla="*/ 0 w 266700"/>
              <a:gd name="connsiteY17" fmla="*/ 38100 h 533400"/>
              <a:gd name="connsiteX18" fmla="*/ 0 w 266700"/>
              <a:gd name="connsiteY18" fmla="*/ 495300 h 533400"/>
              <a:gd name="connsiteX19" fmla="*/ 38100 w 266700"/>
              <a:gd name="connsiteY19" fmla="*/ 533400 h 533400"/>
              <a:gd name="connsiteX20" fmla="*/ 228600 w 266700"/>
              <a:gd name="connsiteY20" fmla="*/ 533400 h 533400"/>
              <a:gd name="connsiteX21" fmla="*/ 266700 w 266700"/>
              <a:gd name="connsiteY21" fmla="*/ 495300 h 533400"/>
              <a:gd name="connsiteX22" fmla="*/ 266700 w 266700"/>
              <a:gd name="connsiteY22" fmla="*/ 38100 h 533400"/>
              <a:gd name="connsiteX23" fmla="*/ 228600 w 266700"/>
              <a:gd name="connsiteY23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66700" h="533400">
                <a:moveTo>
                  <a:pt x="228600" y="95250"/>
                </a:moveTo>
                <a:lnTo>
                  <a:pt x="38100" y="95250"/>
                </a:lnTo>
                <a:lnTo>
                  <a:pt x="38100" y="38100"/>
                </a:lnTo>
                <a:lnTo>
                  <a:pt x="228600" y="38100"/>
                </a:lnTo>
                <a:lnTo>
                  <a:pt x="228600" y="95250"/>
                </a:lnTo>
                <a:close/>
                <a:moveTo>
                  <a:pt x="228600" y="190500"/>
                </a:moveTo>
                <a:lnTo>
                  <a:pt x="38100" y="190500"/>
                </a:lnTo>
                <a:lnTo>
                  <a:pt x="38100" y="133350"/>
                </a:lnTo>
                <a:lnTo>
                  <a:pt x="228600" y="133350"/>
                </a:lnTo>
                <a:lnTo>
                  <a:pt x="228600" y="190500"/>
                </a:lnTo>
                <a:close/>
                <a:moveTo>
                  <a:pt x="133350" y="476250"/>
                </a:moveTo>
                <a:cubicBezTo>
                  <a:pt x="117158" y="476250"/>
                  <a:pt x="104775" y="463867"/>
                  <a:pt x="104775" y="447675"/>
                </a:cubicBezTo>
                <a:cubicBezTo>
                  <a:pt x="104775" y="431483"/>
                  <a:pt x="117158" y="419100"/>
                  <a:pt x="133350" y="419100"/>
                </a:cubicBezTo>
                <a:cubicBezTo>
                  <a:pt x="149542" y="419100"/>
                  <a:pt x="161925" y="431483"/>
                  <a:pt x="161925" y="447675"/>
                </a:cubicBezTo>
                <a:cubicBezTo>
                  <a:pt x="161925" y="463867"/>
                  <a:pt x="149542" y="476250"/>
                  <a:pt x="133350" y="476250"/>
                </a:cubicBezTo>
                <a:close/>
                <a:moveTo>
                  <a:pt x="228600" y="0"/>
                </a:moveTo>
                <a:lnTo>
                  <a:pt x="38100" y="0"/>
                </a:lnTo>
                <a:cubicBezTo>
                  <a:pt x="17145" y="0"/>
                  <a:pt x="0" y="17145"/>
                  <a:pt x="0" y="38100"/>
                </a:cubicBezTo>
                <a:lnTo>
                  <a:pt x="0" y="495300"/>
                </a:lnTo>
                <a:cubicBezTo>
                  <a:pt x="0" y="516255"/>
                  <a:pt x="17145" y="533400"/>
                  <a:pt x="38100" y="533400"/>
                </a:cubicBezTo>
                <a:lnTo>
                  <a:pt x="228600" y="533400"/>
                </a:lnTo>
                <a:cubicBezTo>
                  <a:pt x="249555" y="533400"/>
                  <a:pt x="266700" y="516255"/>
                  <a:pt x="266700" y="495300"/>
                </a:cubicBezTo>
                <a:lnTo>
                  <a:pt x="266700" y="38100"/>
                </a:lnTo>
                <a:cubicBezTo>
                  <a:pt x="266700" y="17145"/>
                  <a:pt x="249555" y="0"/>
                  <a:pt x="228600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AF59DB-C8B1-455C-BBCC-5E2662B1DF58}"/>
              </a:ext>
            </a:extLst>
          </p:cNvPr>
          <p:cNvSpPr txBox="1"/>
          <p:nvPr/>
        </p:nvSpPr>
        <p:spPr>
          <a:xfrm>
            <a:off x="2468951" y="980728"/>
            <a:ext cx="4206098" cy="369332"/>
          </a:xfrm>
          <a:prstGeom prst="rect">
            <a:avLst/>
          </a:prstGeom>
          <a:solidFill>
            <a:srgbClr val="F27300"/>
          </a:solidFill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Remote OS installation targets</a:t>
            </a: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B4A3A277-7641-406D-B011-A6D1F6F44A0C}"/>
              </a:ext>
            </a:extLst>
          </p:cNvPr>
          <p:cNvSpPr/>
          <p:nvPr/>
        </p:nvSpPr>
        <p:spPr>
          <a:xfrm rot="4677311">
            <a:off x="3065221" y="294887"/>
            <a:ext cx="177209" cy="286238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4A6A6D-BCE6-4CF6-BC61-ABD75A01A554}"/>
              </a:ext>
            </a:extLst>
          </p:cNvPr>
          <p:cNvSpPr txBox="1"/>
          <p:nvPr/>
        </p:nvSpPr>
        <p:spPr>
          <a:xfrm>
            <a:off x="1974379" y="2320062"/>
            <a:ext cx="1373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Bare metal</a:t>
            </a:r>
            <a:endParaRPr lang="ko-KR" altLang="en-US" sz="16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8850CCD-8CE5-4950-8446-3A9780058A68}"/>
              </a:ext>
            </a:extLst>
          </p:cNvPr>
          <p:cNvSpPr txBox="1"/>
          <p:nvPr/>
        </p:nvSpPr>
        <p:spPr>
          <a:xfrm>
            <a:off x="6364348" y="2298576"/>
            <a:ext cx="1592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Mobile device</a:t>
            </a:r>
            <a:endParaRPr lang="ko-KR" altLang="en-US" sz="1600" b="1" dirty="0"/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C023BB89-2A8B-41F1-A8E7-E0D6BCDAAEEF}"/>
              </a:ext>
            </a:extLst>
          </p:cNvPr>
          <p:cNvSpPr txBox="1">
            <a:spLocks/>
          </p:cNvSpPr>
          <p:nvPr/>
        </p:nvSpPr>
        <p:spPr>
          <a:xfrm>
            <a:off x="1763688" y="2789380"/>
            <a:ext cx="2520280" cy="1575724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400" dirty="0">
                <a:latin typeface="Ebrima" pitchFamily="2" charset="0"/>
                <a:ea typeface="Ebrima" pitchFamily="2" charset="0"/>
                <a:cs typeface="Ebrima" pitchFamily="2" charset="0"/>
              </a:rPr>
              <a:t>OS absent in the hardware</a:t>
            </a:r>
          </a:p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400" dirty="0">
                <a:latin typeface="Ebrima" pitchFamily="2" charset="0"/>
                <a:ea typeface="Ebrima" pitchFamily="2" charset="0"/>
                <a:cs typeface="Ebrima" pitchFamily="2" charset="0"/>
              </a:rPr>
              <a:t>For remote OS installation, the host doesn't have a decision-making power.</a:t>
            </a:r>
          </a:p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endParaRPr lang="en-US" altLang="ko-KR" sz="14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70683E54-4C0F-4A0A-9A27-0FF2C0C356F0}"/>
              </a:ext>
            </a:extLst>
          </p:cNvPr>
          <p:cNvSpPr txBox="1">
            <a:spLocks/>
          </p:cNvSpPr>
          <p:nvPr/>
        </p:nvSpPr>
        <p:spPr>
          <a:xfrm>
            <a:off x="6192180" y="2805372"/>
            <a:ext cx="2304256" cy="13597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400" dirty="0">
                <a:latin typeface="Ebrima" pitchFamily="2" charset="0"/>
                <a:ea typeface="Ebrima" pitchFamily="2" charset="0"/>
                <a:cs typeface="Ebrima" pitchFamily="2" charset="0"/>
              </a:rPr>
              <a:t>OS already activated in the hardware</a:t>
            </a:r>
          </a:p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400" dirty="0">
                <a:latin typeface="Ebrima" pitchFamily="2" charset="0"/>
                <a:ea typeface="Ebrima" pitchFamily="2" charset="0"/>
                <a:cs typeface="Ebrima" pitchFamily="2" charset="0"/>
              </a:rPr>
              <a:t>From the standpoint of user, OS is installed automatically by host.</a:t>
            </a:r>
          </a:p>
        </p:txBody>
      </p:sp>
      <p:pic>
        <p:nvPicPr>
          <p:cNvPr id="1028" name="Picture 4" descr="metal as a serviceì ëí ì´ë¯¸ì§ ê²ìê²°ê³¼">
            <a:extLst>
              <a:ext uri="{FF2B5EF4-FFF2-40B4-BE49-F238E27FC236}">
                <a16:creationId xmlns:a16="http://schemas.microsoft.com/office/drawing/2014/main" id="{D2D6BAED-5039-449C-A700-34C925545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30" y="4747230"/>
            <a:ext cx="1547677" cy="154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화살표: 아래쪽 56">
            <a:extLst>
              <a:ext uri="{FF2B5EF4-FFF2-40B4-BE49-F238E27FC236}">
                <a16:creationId xmlns:a16="http://schemas.microsoft.com/office/drawing/2014/main" id="{38D23F72-A760-4B4B-B395-C3FFD0BC85D1}"/>
              </a:ext>
            </a:extLst>
          </p:cNvPr>
          <p:cNvSpPr/>
          <p:nvPr/>
        </p:nvSpPr>
        <p:spPr>
          <a:xfrm rot="16917984">
            <a:off x="5829850" y="292996"/>
            <a:ext cx="177209" cy="286238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위로 굽음 28">
            <a:extLst>
              <a:ext uri="{FF2B5EF4-FFF2-40B4-BE49-F238E27FC236}">
                <a16:creationId xmlns:a16="http://schemas.microsoft.com/office/drawing/2014/main" id="{35BB10E9-B866-43A0-BF40-44270B365038}"/>
              </a:ext>
            </a:extLst>
          </p:cNvPr>
          <p:cNvSpPr/>
          <p:nvPr/>
        </p:nvSpPr>
        <p:spPr>
          <a:xfrm rot="5400000">
            <a:off x="118355" y="4808005"/>
            <a:ext cx="1274442" cy="432048"/>
          </a:xfrm>
          <a:prstGeom prst="bentUpArrow">
            <a:avLst>
              <a:gd name="adj1" fmla="val 18885"/>
              <a:gd name="adj2" fmla="val 32407"/>
              <a:gd name="adj3" fmla="val 4193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내용 개체 틀 2">
            <a:extLst>
              <a:ext uri="{FF2B5EF4-FFF2-40B4-BE49-F238E27FC236}">
                <a16:creationId xmlns:a16="http://schemas.microsoft.com/office/drawing/2014/main" id="{52722BC7-F877-4FA8-ABEB-E444C5F3CACF}"/>
              </a:ext>
            </a:extLst>
          </p:cNvPr>
          <p:cNvSpPr txBox="1">
            <a:spLocks/>
          </p:cNvSpPr>
          <p:nvPr/>
        </p:nvSpPr>
        <p:spPr>
          <a:xfrm>
            <a:off x="2987823" y="4880163"/>
            <a:ext cx="3616572" cy="1234837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  <a:buClr>
                <a:srgbClr val="F27300"/>
              </a:buClr>
              <a:defRPr/>
            </a:pPr>
            <a:r>
              <a:rPr lang="en-US" altLang="ko-KR" b="1" dirty="0">
                <a:latin typeface="Ebrima" pitchFamily="2" charset="0"/>
                <a:ea typeface="Ebrima" pitchFamily="2" charset="0"/>
                <a:cs typeface="Ebrima" pitchFamily="2" charset="0"/>
              </a:rPr>
              <a:t>MAAS(</a:t>
            </a:r>
            <a:r>
              <a:rPr lang="en-US" altLang="ko-KR" b="1" u="sng" dirty="0">
                <a:latin typeface="Ebrima" pitchFamily="2" charset="0"/>
                <a:ea typeface="Ebrima" pitchFamily="2" charset="0"/>
                <a:cs typeface="Ebrima" pitchFamily="2" charset="0"/>
              </a:rPr>
              <a:t>Metal</a:t>
            </a:r>
            <a:r>
              <a:rPr lang="en-US" altLang="ko-KR" b="1" dirty="0">
                <a:latin typeface="Ebrima" pitchFamily="2" charset="0"/>
                <a:ea typeface="Ebrima" pitchFamily="2" charset="0"/>
                <a:cs typeface="Ebrima" pitchFamily="2" charset="0"/>
              </a:rPr>
              <a:t> As A Service) is better suited to the </a:t>
            </a:r>
            <a:r>
              <a:rPr lang="en-US" altLang="ko-KR" b="1" u="sng" dirty="0">
                <a:latin typeface="Ebrima" pitchFamily="2" charset="0"/>
                <a:ea typeface="Ebrima" pitchFamily="2" charset="0"/>
                <a:cs typeface="Ebrima" pitchFamily="2" charset="0"/>
              </a:rPr>
              <a:t>bare metal</a:t>
            </a:r>
            <a:r>
              <a:rPr lang="en-US" altLang="ko-KR" b="1" dirty="0">
                <a:latin typeface="Ebrima" pitchFamily="2" charset="0"/>
                <a:ea typeface="Ebrima" pitchFamily="2" charset="0"/>
                <a:cs typeface="Ebrima" pitchFamily="2" charset="0"/>
              </a:rPr>
              <a:t>.</a:t>
            </a:r>
          </a:p>
        </p:txBody>
      </p:sp>
      <p:pic>
        <p:nvPicPr>
          <p:cNvPr id="1026" name="Picture 2" descr="foreman toolì ëí ì´ë¯¸ì§ ê²ìê²°ê³¼">
            <a:extLst>
              <a:ext uri="{FF2B5EF4-FFF2-40B4-BE49-F238E27FC236}">
                <a16:creationId xmlns:a16="http://schemas.microsoft.com/office/drawing/2014/main" id="{96BA3D64-4208-4A2A-B6A2-D79C5B3EB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423" y="4781029"/>
            <a:ext cx="914400" cy="78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uppet razor toolsì ëí ì´ë¯¸ì§ ê²ìê²°ê³¼">
            <a:extLst>
              <a:ext uri="{FF2B5EF4-FFF2-40B4-BE49-F238E27FC236}">
                <a16:creationId xmlns:a16="http://schemas.microsoft.com/office/drawing/2014/main" id="{C2052EA7-174F-4521-8D17-0652C3C41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834" y="4847048"/>
            <a:ext cx="1220681" cy="64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37D37A-5284-46C9-9CF0-2830736B4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6182" y="5722775"/>
            <a:ext cx="880507" cy="3922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6EED89F-A1E4-419C-9631-59E90455CD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406" y="5661324"/>
            <a:ext cx="11811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067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maas picture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710" y="785794"/>
            <a:ext cx="1182930" cy="92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ubuntu maas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96" y="1357298"/>
            <a:ext cx="3670330" cy="25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ntro-arch-overvie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197" y="3665309"/>
            <a:ext cx="4099455" cy="267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내용 개체 틀 2"/>
          <p:cNvSpPr txBox="1">
            <a:spLocks/>
          </p:cNvSpPr>
          <p:nvPr/>
        </p:nvSpPr>
        <p:spPr>
          <a:xfrm>
            <a:off x="4071934" y="1785926"/>
            <a:ext cx="4656396" cy="15738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defTabSz="914400">
              <a:spcBef>
                <a:spcPct val="20000"/>
              </a:spcBef>
              <a:buClr>
                <a:srgbClr val="F27300"/>
              </a:buClr>
              <a:buFont typeface="Arial" pitchFamily="34" charset="0"/>
              <a:buChar char="•"/>
              <a:defRPr/>
            </a:pP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Bear-metal machines can be quickly provisioned and destroyed; MAAS provides management of a large number of physical machines by creating a single resource pool</a:t>
            </a:r>
          </a:p>
          <a:p>
            <a:pPr marL="400050" defTabSz="914400">
              <a:spcBef>
                <a:spcPct val="20000"/>
              </a:spcBef>
              <a:buClr>
                <a:srgbClr val="F27300"/>
              </a:buClr>
              <a:buFont typeface="Arial" pitchFamily="34" charset="0"/>
              <a:buChar char="•"/>
              <a:defRPr/>
            </a:pP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MAAS can act as a standalone PXE services, provides Web GUI, supports various Linux distribution installation, …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1374" y="4477438"/>
            <a:ext cx="3678823" cy="1618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Region Controller: Deals with operator requests</a:t>
            </a:r>
          </a:p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Rack Controller: Provide the high bandwidth services to multiple server racks + Cache OS install images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6859" y="4103839"/>
            <a:ext cx="3422732" cy="369332"/>
          </a:xfrm>
          <a:prstGeom prst="rect">
            <a:avLst/>
          </a:prstGeom>
          <a:solidFill>
            <a:srgbClr val="F27300"/>
          </a:solidFill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MAAS Controller Architecture</a:t>
            </a:r>
            <a:endParaRPr lang="ko-KR" altLang="en-US" b="1" dirty="0">
              <a:solidFill>
                <a:schemeClr val="bg1"/>
              </a:solidFill>
              <a:latin typeface="Ebrima" pitchFamily="2" charset="0"/>
              <a:cs typeface="Ebrima" pitchFamily="2" charset="0"/>
            </a:endParaRPr>
          </a:p>
        </p:txBody>
      </p:sp>
      <p:sp>
        <p:nvSpPr>
          <p:cNvPr id="18" name="제목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Provisioning: </a:t>
            </a:r>
            <a:r>
              <a:rPr lang="en-US" altLang="ko-KR" dirty="0" err="1">
                <a:ea typeface="Ebrima" pitchFamily="2" charset="0"/>
              </a:rPr>
              <a:t>Ubuntu</a:t>
            </a:r>
            <a:r>
              <a:rPr lang="en-US" altLang="ko-KR" dirty="0">
                <a:ea typeface="Ebrima" pitchFamily="2" charset="0"/>
              </a:rPr>
              <a:t> MAAS (Metal as a Service)</a:t>
            </a:r>
            <a:endParaRPr dirty="0"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2"/>
          <p:cNvSpPr txBox="1">
            <a:spLocks/>
          </p:cNvSpPr>
          <p:nvPr/>
        </p:nvSpPr>
        <p:spPr>
          <a:xfrm>
            <a:off x="1067548" y="5613999"/>
            <a:ext cx="3000396" cy="589674"/>
          </a:xfrm>
          <a:prstGeom prst="rect">
            <a:avLst/>
          </a:prstGeom>
          <a:solidFill>
            <a:srgbClr val="00747B"/>
          </a:solidFill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ClrTx/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Box Hardware Requirements for Automated Installation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70467" y="5157192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Warning!</a:t>
            </a:r>
            <a:endParaRPr lang="ko-KR" altLang="en-US" b="1" dirty="0">
              <a:solidFill>
                <a:srgbClr val="FF0000"/>
              </a:solidFill>
              <a:latin typeface="Ebrima" pitchFamily="2" charset="0"/>
              <a:cs typeface="Ebrima" pitchFamily="2" charset="0"/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4427984" y="5484610"/>
            <a:ext cx="3386848" cy="928694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5744" lvl="1" indent="-285744">
              <a:spcBef>
                <a:spcPct val="20000"/>
              </a:spcBef>
              <a:buClr>
                <a:srgbClr val="F27300"/>
              </a:buClr>
              <a:buFont typeface="Arial" pitchFamily="34" charset="0"/>
              <a:buChar char="•"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*</a:t>
            </a:r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IPMI</a:t>
            </a:r>
            <a:r>
              <a:rPr lang="en-US" altLang="ko-KR" sz="1400" b="1" dirty="0">
                <a:latin typeface="Ebrima" pitchFamily="2" charset="0"/>
                <a:ea typeface="Ebrima" pitchFamily="2" charset="0"/>
                <a:cs typeface="Ebrima" pitchFamily="2" charset="0"/>
              </a:rPr>
              <a:t>, Intel AMT, IBM HMC, …  </a:t>
            </a:r>
          </a:p>
          <a:p>
            <a:pPr marL="285744" lvl="1" indent="-285744">
              <a:spcBef>
                <a:spcPct val="20000"/>
              </a:spcBef>
              <a:buClr>
                <a:srgbClr val="F27300"/>
              </a:buClr>
              <a:buFont typeface="Arial" pitchFamily="34" charset="0"/>
              <a:buChar char="•"/>
            </a:pPr>
            <a:r>
              <a:rPr lang="en-US" altLang="ko-KR" sz="1400" b="1" dirty="0">
                <a:latin typeface="Ebrima" pitchFamily="2" charset="0"/>
                <a:ea typeface="Ebrima" pitchFamily="2" charset="0"/>
                <a:cs typeface="Ebrima" pitchFamily="2" charset="0"/>
              </a:rPr>
              <a:t>PXE bootable with DHCP option</a:t>
            </a:r>
          </a:p>
          <a:p>
            <a:pPr marL="285744" lvl="1" indent="-285744">
              <a:spcBef>
                <a:spcPct val="20000"/>
              </a:spcBef>
              <a:buClr>
                <a:srgbClr val="F27300"/>
              </a:buClr>
              <a:buFont typeface="Arial" pitchFamily="34" charset="0"/>
              <a:buChar char="•"/>
            </a:pPr>
            <a:r>
              <a:rPr lang="en-US" altLang="ko-KR" sz="1400" b="1" dirty="0">
                <a:latin typeface="Ebrima" pitchFamily="2" charset="0"/>
                <a:ea typeface="Ebrima" pitchFamily="2" charset="0"/>
                <a:cs typeface="Ebrima" pitchFamily="2" charset="0"/>
              </a:rPr>
              <a:t>Two Ethernet interfaces</a:t>
            </a:r>
          </a:p>
        </p:txBody>
      </p:sp>
      <p:sp>
        <p:nvSpPr>
          <p:cNvPr id="22" name="제목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MAAS: OS Automated Installation</a:t>
            </a:r>
            <a:endParaRPr dirty="0">
              <a:ea typeface="Ebrima" pitchFamily="2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EF6FA9C-98A8-4E4A-97EA-B0E521EABE5E}"/>
              </a:ext>
            </a:extLst>
          </p:cNvPr>
          <p:cNvGrpSpPr/>
          <p:nvPr/>
        </p:nvGrpSpPr>
        <p:grpSpPr>
          <a:xfrm>
            <a:off x="209561" y="1039278"/>
            <a:ext cx="8724878" cy="4117914"/>
            <a:chOff x="56903" y="1600102"/>
            <a:chExt cx="8043663" cy="3674574"/>
          </a:xfrm>
        </p:grpSpPr>
        <p:sp>
          <p:nvSpPr>
            <p:cNvPr id="123" name="모서리가 둥근 직사각형 32">
              <a:extLst>
                <a:ext uri="{FF2B5EF4-FFF2-40B4-BE49-F238E27FC236}">
                  <a16:creationId xmlns:a16="http://schemas.microsoft.com/office/drawing/2014/main" id="{1DB9156E-1BB8-4ED8-8D7D-FAA924D687B2}"/>
                </a:ext>
              </a:extLst>
            </p:cNvPr>
            <p:cNvSpPr/>
            <p:nvPr/>
          </p:nvSpPr>
          <p:spPr>
            <a:xfrm>
              <a:off x="3032082" y="1642838"/>
              <a:ext cx="5029460" cy="3615060"/>
            </a:xfrm>
            <a:prstGeom prst="roundRect">
              <a:avLst>
                <a:gd name="adj" fmla="val 6978"/>
              </a:avLst>
            </a:prstGeom>
            <a:solidFill>
              <a:srgbClr val="4472C4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4" name="모서리가 둥근 직사각형 69">
              <a:extLst>
                <a:ext uri="{FF2B5EF4-FFF2-40B4-BE49-F238E27FC236}">
                  <a16:creationId xmlns:a16="http://schemas.microsoft.com/office/drawing/2014/main" id="{8C8E6936-EA21-44DC-A405-E765847ED3F6}"/>
                </a:ext>
              </a:extLst>
            </p:cNvPr>
            <p:cNvSpPr/>
            <p:nvPr/>
          </p:nvSpPr>
          <p:spPr>
            <a:xfrm>
              <a:off x="376083" y="1659616"/>
              <a:ext cx="2728417" cy="3615060"/>
            </a:xfrm>
            <a:prstGeom prst="roundRect">
              <a:avLst/>
            </a:prstGeom>
            <a:solidFill>
              <a:srgbClr val="ED7D31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1F14B63-A203-4ACF-A3B0-67114D57D601}"/>
                </a:ext>
              </a:extLst>
            </p:cNvPr>
            <p:cNvSpPr txBox="1"/>
            <p:nvPr/>
          </p:nvSpPr>
          <p:spPr>
            <a:xfrm>
              <a:off x="4601092" y="1609935"/>
              <a:ext cx="2666328" cy="357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Automatic Installation</a:t>
              </a: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881555C-6E09-44CF-A020-DF829DFF60DC}"/>
                </a:ext>
              </a:extLst>
            </p:cNvPr>
            <p:cNvSpPr txBox="1"/>
            <p:nvPr/>
          </p:nvSpPr>
          <p:spPr>
            <a:xfrm>
              <a:off x="701868" y="1600102"/>
              <a:ext cx="2338247" cy="357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Manual Installation</a:t>
              </a: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모서리가 둥근 직사각형 6">
              <a:extLst>
                <a:ext uri="{FF2B5EF4-FFF2-40B4-BE49-F238E27FC236}">
                  <a16:creationId xmlns:a16="http://schemas.microsoft.com/office/drawing/2014/main" id="{850C30BA-E839-4692-8875-1910588F2580}"/>
                </a:ext>
              </a:extLst>
            </p:cNvPr>
            <p:cNvSpPr/>
            <p:nvPr/>
          </p:nvSpPr>
          <p:spPr>
            <a:xfrm>
              <a:off x="3410250" y="4530141"/>
              <a:ext cx="1440925" cy="572550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C21368-F5C1-47E9-AC6C-7B6F05CA2121}"/>
                </a:ext>
              </a:extLst>
            </p:cNvPr>
            <p:cNvSpPr/>
            <p:nvPr/>
          </p:nvSpPr>
          <p:spPr>
            <a:xfrm>
              <a:off x="5353690" y="2160784"/>
              <a:ext cx="788418" cy="2121254"/>
            </a:xfrm>
            <a:prstGeom prst="rect">
              <a:avLst/>
            </a:prstGeom>
            <a:solidFill>
              <a:sysClr val="window" lastClr="FFFFFF"/>
            </a:solidFill>
            <a:ln w="19050">
              <a:solidFill>
                <a:srgbClr val="5B9BD5">
                  <a:lumMod val="60000"/>
                  <a:lumOff val="40000"/>
                </a:srgbClr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MAAS</a:t>
              </a:r>
            </a:p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Rack Controller</a:t>
              </a:r>
              <a:endParaRPr kumimoji="0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9" name="모서리가 둥근 직사각형 10">
              <a:extLst>
                <a:ext uri="{FF2B5EF4-FFF2-40B4-BE49-F238E27FC236}">
                  <a16:creationId xmlns:a16="http://schemas.microsoft.com/office/drawing/2014/main" id="{0CCF9521-0B2A-4BE6-82E0-B4F3DCC5E763}"/>
                </a:ext>
              </a:extLst>
            </p:cNvPr>
            <p:cNvSpPr/>
            <p:nvPr/>
          </p:nvSpPr>
          <p:spPr>
            <a:xfrm>
              <a:off x="5141105" y="2806029"/>
              <a:ext cx="292733" cy="259029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DHCP</a:t>
              </a:r>
              <a:endParaRPr kumimoji="0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0" name="모서리가 둥근 직사각형 11">
              <a:extLst>
                <a:ext uri="{FF2B5EF4-FFF2-40B4-BE49-F238E27FC236}">
                  <a16:creationId xmlns:a16="http://schemas.microsoft.com/office/drawing/2014/main" id="{1D978A27-DB99-48D8-B029-EE608A6C4863}"/>
                </a:ext>
              </a:extLst>
            </p:cNvPr>
            <p:cNvSpPr/>
            <p:nvPr/>
          </p:nvSpPr>
          <p:spPr>
            <a:xfrm>
              <a:off x="5141105" y="3191730"/>
              <a:ext cx="292733" cy="267313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TFTP</a:t>
              </a:r>
              <a:endParaRPr kumimoji="0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1" name="모서리가 둥근 직사각형 12">
              <a:extLst>
                <a:ext uri="{FF2B5EF4-FFF2-40B4-BE49-F238E27FC236}">
                  <a16:creationId xmlns:a16="http://schemas.microsoft.com/office/drawing/2014/main" id="{86CB85FB-DC7D-4098-9F55-C7D90C7BE333}"/>
                </a:ext>
              </a:extLst>
            </p:cNvPr>
            <p:cNvSpPr/>
            <p:nvPr/>
          </p:nvSpPr>
          <p:spPr>
            <a:xfrm>
              <a:off x="5141105" y="3555663"/>
              <a:ext cx="292733" cy="260702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WEB</a:t>
              </a:r>
              <a:endParaRPr kumimoji="0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2" name="모서리가 둥근 직사각형 13">
              <a:extLst>
                <a:ext uri="{FF2B5EF4-FFF2-40B4-BE49-F238E27FC236}">
                  <a16:creationId xmlns:a16="http://schemas.microsoft.com/office/drawing/2014/main" id="{12FE796C-0577-4C2D-8F9D-E8DDDFD45DCA}"/>
                </a:ext>
              </a:extLst>
            </p:cNvPr>
            <p:cNvSpPr/>
            <p:nvPr/>
          </p:nvSpPr>
          <p:spPr>
            <a:xfrm>
              <a:off x="3439333" y="2161830"/>
              <a:ext cx="1440925" cy="529141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3" name="모서리가 둥근 직사각형 15">
              <a:extLst>
                <a:ext uri="{FF2B5EF4-FFF2-40B4-BE49-F238E27FC236}">
                  <a16:creationId xmlns:a16="http://schemas.microsoft.com/office/drawing/2014/main" id="{3C51AE7F-2BEA-44A8-881C-5C1E1D99106E}"/>
                </a:ext>
              </a:extLst>
            </p:cNvPr>
            <p:cNvSpPr/>
            <p:nvPr/>
          </p:nvSpPr>
          <p:spPr>
            <a:xfrm>
              <a:off x="3416807" y="3084675"/>
              <a:ext cx="1440925" cy="509947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4" name="모서리가 둥근 직사각형 19">
              <a:extLst>
                <a:ext uri="{FF2B5EF4-FFF2-40B4-BE49-F238E27FC236}">
                  <a16:creationId xmlns:a16="http://schemas.microsoft.com/office/drawing/2014/main" id="{25FFE5E9-CC6C-4A2B-AAFD-44677B4EB6B4}"/>
                </a:ext>
              </a:extLst>
            </p:cNvPr>
            <p:cNvSpPr/>
            <p:nvPr/>
          </p:nvSpPr>
          <p:spPr>
            <a:xfrm>
              <a:off x="3416807" y="3737734"/>
              <a:ext cx="1440925" cy="544306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4508E3F-14BC-4BA3-A0B0-C86211954BC6}"/>
                </a:ext>
              </a:extLst>
            </p:cNvPr>
            <p:cNvSpPr txBox="1"/>
            <p:nvPr/>
          </p:nvSpPr>
          <p:spPr>
            <a:xfrm>
              <a:off x="3469252" y="2227546"/>
              <a:ext cx="1367302" cy="370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IPMI Based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Power Management</a:t>
              </a:r>
              <a:endParaRPr kumimoji="0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DFBC4AA8-B32A-4070-B8DE-E4E3EB8448A4}"/>
                </a:ext>
              </a:extLst>
            </p:cNvPr>
            <p:cNvSpPr txBox="1"/>
            <p:nvPr/>
          </p:nvSpPr>
          <p:spPr>
            <a:xfrm>
              <a:off x="3677285" y="3213156"/>
              <a:ext cx="907693" cy="226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PXE Booting</a:t>
              </a:r>
              <a:endParaRPr kumimoji="0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04F62DCC-2A1C-47D7-BD65-5140D6DAF538}"/>
                </a:ext>
              </a:extLst>
            </p:cNvPr>
            <p:cNvSpPr txBox="1"/>
            <p:nvPr/>
          </p:nvSpPr>
          <p:spPr>
            <a:xfrm>
              <a:off x="3621400" y="3823162"/>
              <a:ext cx="1037743" cy="370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OS Installation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Process</a:t>
              </a:r>
              <a:endParaRPr kumimoji="0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E94DDAA1-6CAE-4D29-9F57-B1405DD520F6}"/>
                </a:ext>
              </a:extLst>
            </p:cNvPr>
            <p:cNvSpPr txBox="1"/>
            <p:nvPr/>
          </p:nvSpPr>
          <p:spPr>
            <a:xfrm>
              <a:off x="3532040" y="4624859"/>
              <a:ext cx="1197350" cy="370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OS Configuration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Process</a:t>
              </a:r>
              <a:endParaRPr kumimoji="0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E434ADBB-1079-4769-BE26-7B5A4F424844}"/>
                </a:ext>
              </a:extLst>
            </p:cNvPr>
            <p:cNvSpPr/>
            <p:nvPr/>
          </p:nvSpPr>
          <p:spPr>
            <a:xfrm>
              <a:off x="3474081" y="2184623"/>
              <a:ext cx="142612" cy="145402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1CA575D7-C05A-4732-90D2-F72179272640}"/>
                </a:ext>
              </a:extLst>
            </p:cNvPr>
            <p:cNvSpPr/>
            <p:nvPr/>
          </p:nvSpPr>
          <p:spPr>
            <a:xfrm>
              <a:off x="3446828" y="3111468"/>
              <a:ext cx="142612" cy="145402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EED6DEE3-11FB-43B6-9CA4-8C785B1ED130}"/>
                </a:ext>
              </a:extLst>
            </p:cNvPr>
            <p:cNvSpPr/>
            <p:nvPr/>
          </p:nvSpPr>
          <p:spPr>
            <a:xfrm>
              <a:off x="3446828" y="3773619"/>
              <a:ext cx="142612" cy="145402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4</a:t>
              </a: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ED608521-D124-463D-9097-9E4DA2991D48}"/>
                </a:ext>
              </a:extLst>
            </p:cNvPr>
            <p:cNvSpPr/>
            <p:nvPr/>
          </p:nvSpPr>
          <p:spPr>
            <a:xfrm>
              <a:off x="3440558" y="4557383"/>
              <a:ext cx="142612" cy="145402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5</a:t>
              </a: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60720662-CC7D-4572-AA23-3975D38B5B9F}"/>
                </a:ext>
              </a:extLst>
            </p:cNvPr>
            <p:cNvCxnSpPr>
              <a:stCxn id="132" idx="3"/>
            </p:cNvCxnSpPr>
            <p:nvPr/>
          </p:nvCxnSpPr>
          <p:spPr>
            <a:xfrm>
              <a:off x="4880258" y="2426401"/>
              <a:ext cx="473431" cy="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  <a:headEnd type="triangle"/>
              <a:tailEnd type="none"/>
            </a:ln>
            <a:effectLst/>
          </p:spPr>
        </p:cxn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6E8B2F3E-C4BF-4A90-A362-30027358A4E6}"/>
                </a:ext>
              </a:extLst>
            </p:cNvPr>
            <p:cNvCxnSpPr>
              <a:stCxn id="133" idx="3"/>
              <a:endCxn id="129" idx="1"/>
            </p:cNvCxnSpPr>
            <p:nvPr/>
          </p:nvCxnSpPr>
          <p:spPr>
            <a:xfrm flipV="1">
              <a:off x="4857732" y="2935544"/>
              <a:ext cx="283372" cy="404105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A0F3D1EB-CE58-4DF2-84F7-2A581BFF78B2}"/>
                </a:ext>
              </a:extLst>
            </p:cNvPr>
            <p:cNvCxnSpPr>
              <a:stCxn id="133" idx="3"/>
              <a:endCxn id="130" idx="1"/>
            </p:cNvCxnSpPr>
            <p:nvPr/>
          </p:nvCxnSpPr>
          <p:spPr>
            <a:xfrm flipV="1">
              <a:off x="4857732" y="3325387"/>
              <a:ext cx="283372" cy="14262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146" name="직선 화살표 연결선 145">
              <a:extLst>
                <a:ext uri="{FF2B5EF4-FFF2-40B4-BE49-F238E27FC236}">
                  <a16:creationId xmlns:a16="http://schemas.microsoft.com/office/drawing/2014/main" id="{58606E18-4BBF-4C52-9AF6-A48D6882D870}"/>
                </a:ext>
              </a:extLst>
            </p:cNvPr>
            <p:cNvCxnSpPr>
              <a:stCxn id="133" idx="3"/>
              <a:endCxn id="131" idx="1"/>
            </p:cNvCxnSpPr>
            <p:nvPr/>
          </p:nvCxnSpPr>
          <p:spPr>
            <a:xfrm>
              <a:off x="4857732" y="3339649"/>
              <a:ext cx="283372" cy="346365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147" name="직선 화살표 연결선 146">
              <a:extLst>
                <a:ext uri="{FF2B5EF4-FFF2-40B4-BE49-F238E27FC236}">
                  <a16:creationId xmlns:a16="http://schemas.microsoft.com/office/drawing/2014/main" id="{0B548AD6-0884-4DD2-852C-96C808F56B4E}"/>
                </a:ext>
              </a:extLst>
            </p:cNvPr>
            <p:cNvCxnSpPr>
              <a:stCxn id="134" idx="3"/>
              <a:endCxn id="131" idx="1"/>
            </p:cNvCxnSpPr>
            <p:nvPr/>
          </p:nvCxnSpPr>
          <p:spPr>
            <a:xfrm flipV="1">
              <a:off x="4857732" y="3686014"/>
              <a:ext cx="283372" cy="32387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CF058DFF-4F92-4453-9215-BA6D4B21C16F}"/>
                </a:ext>
              </a:extLst>
            </p:cNvPr>
            <p:cNvGrpSpPr/>
            <p:nvPr/>
          </p:nvGrpSpPr>
          <p:grpSpPr>
            <a:xfrm>
              <a:off x="7145581" y="2128730"/>
              <a:ext cx="954985" cy="934283"/>
              <a:chOff x="7916490" y="1989148"/>
              <a:chExt cx="954985" cy="934283"/>
            </a:xfrm>
          </p:grpSpPr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6B80CC44-1F57-44F5-A2D1-7044B75FA7FD}"/>
                  </a:ext>
                </a:extLst>
              </p:cNvPr>
              <p:cNvSpPr/>
              <p:nvPr/>
            </p:nvSpPr>
            <p:spPr>
              <a:xfrm>
                <a:off x="8033242" y="1989148"/>
                <a:ext cx="838233" cy="3570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Installation 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Triggering</a:t>
                </a: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AC9EC8E9-1329-4749-989E-238EAE456619}"/>
                  </a:ext>
                </a:extLst>
              </p:cNvPr>
              <p:cNvSpPr/>
              <p:nvPr/>
            </p:nvSpPr>
            <p:spPr>
              <a:xfrm>
                <a:off x="7985959" y="2129207"/>
                <a:ext cx="142611" cy="145402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1</a:t>
                </a:r>
                <a:endPara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151" name="Picture 10" descr="C:\Users\bluerabbit87\Dropbox\1. SDN\OF@TEIN 2013 제안 그림 Task 2-1\OF@TEIN-2013-Plan-v02.jpg">
                <a:extLst>
                  <a:ext uri="{FF2B5EF4-FFF2-40B4-BE49-F238E27FC236}">
                    <a16:creationId xmlns:a16="http://schemas.microsoft.com/office/drawing/2014/main" id="{862C50BD-7B94-47E9-A9C7-DA3961526F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41904" y="2389969"/>
                <a:ext cx="399832" cy="357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2" name="왼쪽 화살표 81">
                <a:extLst>
                  <a:ext uri="{FF2B5EF4-FFF2-40B4-BE49-F238E27FC236}">
                    <a16:creationId xmlns:a16="http://schemas.microsoft.com/office/drawing/2014/main" id="{CF59D038-7957-4883-82C9-E04964E912A5}"/>
                  </a:ext>
                </a:extLst>
              </p:cNvPr>
              <p:cNvSpPr/>
              <p:nvPr/>
            </p:nvSpPr>
            <p:spPr>
              <a:xfrm>
                <a:off x="7916490" y="2504322"/>
                <a:ext cx="295187" cy="231183"/>
              </a:xfrm>
              <a:prstGeom prst="leftArrow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5F19C0F5-700A-48C4-AB3B-B8FC79F2FDE7}"/>
                  </a:ext>
                </a:extLst>
              </p:cNvPr>
              <p:cNvSpPr txBox="1"/>
              <p:nvPr/>
            </p:nvSpPr>
            <p:spPr>
              <a:xfrm>
                <a:off x="8126629" y="2696852"/>
                <a:ext cx="677148" cy="226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Operator</a:t>
                </a:r>
                <a:endPara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54" name="모서리가 둥근 직사각형 49">
              <a:extLst>
                <a:ext uri="{FF2B5EF4-FFF2-40B4-BE49-F238E27FC236}">
                  <a16:creationId xmlns:a16="http://schemas.microsoft.com/office/drawing/2014/main" id="{83B2F258-A55E-4EB5-BF50-B0097B07EE97}"/>
                </a:ext>
              </a:extLst>
            </p:cNvPr>
            <p:cNvSpPr/>
            <p:nvPr/>
          </p:nvSpPr>
          <p:spPr>
            <a:xfrm>
              <a:off x="1123717" y="2102464"/>
              <a:ext cx="1722832" cy="3000227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5" name="모서리가 둥근 직사각형 41">
              <a:extLst>
                <a:ext uri="{FF2B5EF4-FFF2-40B4-BE49-F238E27FC236}">
                  <a16:creationId xmlns:a16="http://schemas.microsoft.com/office/drawing/2014/main" id="{5C18C727-76C6-4C83-83AF-550063BAF531}"/>
                </a:ext>
              </a:extLst>
            </p:cNvPr>
            <p:cNvSpPr/>
            <p:nvPr/>
          </p:nvSpPr>
          <p:spPr>
            <a:xfrm>
              <a:off x="1234811" y="2240850"/>
              <a:ext cx="1492725" cy="369872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Reboot Manually</a:t>
              </a:r>
            </a:p>
          </p:txBody>
        </p:sp>
        <p:sp>
          <p:nvSpPr>
            <p:cNvPr id="156" name="모서리가 둥근 직사각형 42">
              <a:extLst>
                <a:ext uri="{FF2B5EF4-FFF2-40B4-BE49-F238E27FC236}">
                  <a16:creationId xmlns:a16="http://schemas.microsoft.com/office/drawing/2014/main" id="{489E5CFF-9009-4F88-A2E8-DA669D65160A}"/>
                </a:ext>
              </a:extLst>
            </p:cNvPr>
            <p:cNvSpPr/>
            <p:nvPr/>
          </p:nvSpPr>
          <p:spPr>
            <a:xfrm>
              <a:off x="1229244" y="3157987"/>
              <a:ext cx="1492725" cy="369872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Prepare Install CD/USB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Choose CD/USB Boot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7" name="모서리가 둥근 직사각형 43">
              <a:extLst>
                <a:ext uri="{FF2B5EF4-FFF2-40B4-BE49-F238E27FC236}">
                  <a16:creationId xmlns:a16="http://schemas.microsoft.com/office/drawing/2014/main" id="{94417B89-530D-4073-8BA6-7E3F7ABC8036}"/>
                </a:ext>
              </a:extLst>
            </p:cNvPr>
            <p:cNvSpPr/>
            <p:nvPr/>
          </p:nvSpPr>
          <p:spPr>
            <a:xfrm>
              <a:off x="1229243" y="3775867"/>
              <a:ext cx="1492726" cy="460892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Answer each questions manually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(partitions, interfaces, etc...)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8" name="모서리가 둥근 직사각형 44">
              <a:extLst>
                <a:ext uri="{FF2B5EF4-FFF2-40B4-BE49-F238E27FC236}">
                  <a16:creationId xmlns:a16="http://schemas.microsoft.com/office/drawing/2014/main" id="{4195DA59-F9FB-4CE8-8FD9-A0D4C6383A3E}"/>
                </a:ext>
              </a:extLst>
            </p:cNvPr>
            <p:cNvSpPr/>
            <p:nvPr/>
          </p:nvSpPr>
          <p:spPr>
            <a:xfrm>
              <a:off x="1233296" y="4630770"/>
              <a:ext cx="1492725" cy="369872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Configure the box after installation</a:t>
              </a:r>
              <a:b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</a:b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(NIC, Account, etc.)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29A33E35-ED9D-4856-866F-7429E2E157EF}"/>
                </a:ext>
              </a:extLst>
            </p:cNvPr>
            <p:cNvCxnSpPr>
              <a:stCxn id="155" idx="3"/>
              <a:endCxn id="132" idx="1"/>
            </p:cNvCxnSpPr>
            <p:nvPr/>
          </p:nvCxnSpPr>
          <p:spPr>
            <a:xfrm>
              <a:off x="2727536" y="2425786"/>
              <a:ext cx="711797" cy="615"/>
            </a:xfrm>
            <a:prstGeom prst="line">
              <a:avLst/>
            </a:prstGeom>
            <a:noFill/>
            <a:ln w="12700" cap="flat" cmpd="sng" algn="ctr">
              <a:solidFill>
                <a:srgbClr val="5B9BD5"/>
              </a:solidFill>
              <a:prstDash val="solid"/>
              <a:miter lim="800000"/>
              <a:headEnd type="arrow"/>
              <a:tailEnd type="arrow"/>
            </a:ln>
            <a:effectLst/>
          </p:spPr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6DE6D567-883D-431F-9EBC-61C291A0143D}"/>
                </a:ext>
              </a:extLst>
            </p:cNvPr>
            <p:cNvCxnSpPr>
              <a:stCxn id="156" idx="3"/>
              <a:endCxn id="133" idx="1"/>
            </p:cNvCxnSpPr>
            <p:nvPr/>
          </p:nvCxnSpPr>
          <p:spPr>
            <a:xfrm flipV="1">
              <a:off x="2721969" y="3339649"/>
              <a:ext cx="694838" cy="3274"/>
            </a:xfrm>
            <a:prstGeom prst="line">
              <a:avLst/>
            </a:prstGeom>
            <a:noFill/>
            <a:ln w="12700" cap="flat" cmpd="sng" algn="ctr">
              <a:solidFill>
                <a:srgbClr val="5B9BD5"/>
              </a:solidFill>
              <a:prstDash val="solid"/>
              <a:miter lim="800000"/>
              <a:headEnd type="arrow"/>
              <a:tailEnd type="arrow"/>
            </a:ln>
            <a:effectLst/>
          </p:spPr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CC14B2C8-1B1B-4D99-A012-0F02E6626F50}"/>
                </a:ext>
              </a:extLst>
            </p:cNvPr>
            <p:cNvCxnSpPr>
              <a:stCxn id="157" idx="3"/>
              <a:endCxn id="134" idx="1"/>
            </p:cNvCxnSpPr>
            <p:nvPr/>
          </p:nvCxnSpPr>
          <p:spPr>
            <a:xfrm>
              <a:off x="2721969" y="4006313"/>
              <a:ext cx="694838" cy="3574"/>
            </a:xfrm>
            <a:prstGeom prst="line">
              <a:avLst/>
            </a:prstGeom>
            <a:noFill/>
            <a:ln w="12700" cap="flat" cmpd="sng" algn="ctr">
              <a:solidFill>
                <a:srgbClr val="5B9BD5"/>
              </a:solidFill>
              <a:prstDash val="solid"/>
              <a:miter lim="800000"/>
              <a:headEnd type="arrow"/>
              <a:tailEnd type="arrow"/>
            </a:ln>
            <a:effectLst/>
          </p:spPr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E2DE4454-210C-4796-A4F5-E79D30D80ACD}"/>
                </a:ext>
              </a:extLst>
            </p:cNvPr>
            <p:cNvCxnSpPr>
              <a:stCxn id="158" idx="3"/>
              <a:endCxn id="127" idx="1"/>
            </p:cNvCxnSpPr>
            <p:nvPr/>
          </p:nvCxnSpPr>
          <p:spPr>
            <a:xfrm>
              <a:off x="2726021" y="4815706"/>
              <a:ext cx="684229" cy="710"/>
            </a:xfrm>
            <a:prstGeom prst="line">
              <a:avLst/>
            </a:prstGeom>
            <a:noFill/>
            <a:ln w="12700" cap="flat" cmpd="sng" algn="ctr">
              <a:solidFill>
                <a:srgbClr val="5B9BD5"/>
              </a:solidFill>
              <a:prstDash val="solid"/>
              <a:miter lim="800000"/>
              <a:headEnd type="arrow"/>
              <a:tailEnd type="arrow"/>
            </a:ln>
            <a:effectLst/>
          </p:spPr>
        </p:cxnSp>
        <p:sp>
          <p:nvSpPr>
            <p:cNvPr id="163" name="왼쪽 화살표 76">
              <a:extLst>
                <a:ext uri="{FF2B5EF4-FFF2-40B4-BE49-F238E27FC236}">
                  <a16:creationId xmlns:a16="http://schemas.microsoft.com/office/drawing/2014/main" id="{C9D8BEF1-69C9-48A9-AE20-265CAFBF40DD}"/>
                </a:ext>
              </a:extLst>
            </p:cNvPr>
            <p:cNvSpPr/>
            <p:nvPr/>
          </p:nvSpPr>
          <p:spPr>
            <a:xfrm rot="7434778">
              <a:off x="466070" y="2818783"/>
              <a:ext cx="976225" cy="168749"/>
            </a:xfrm>
            <a:prstGeom prst="leftArrow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4" name="왼쪽 화살표 78">
              <a:extLst>
                <a:ext uri="{FF2B5EF4-FFF2-40B4-BE49-F238E27FC236}">
                  <a16:creationId xmlns:a16="http://schemas.microsoft.com/office/drawing/2014/main" id="{D8A5C9ED-4830-47E8-8BFE-6DB1041670EC}"/>
                </a:ext>
              </a:extLst>
            </p:cNvPr>
            <p:cNvSpPr/>
            <p:nvPr/>
          </p:nvSpPr>
          <p:spPr>
            <a:xfrm rot="12483227">
              <a:off x="672115" y="3720481"/>
              <a:ext cx="560655" cy="172201"/>
            </a:xfrm>
            <a:prstGeom prst="leftArrow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5" name="왼쪽 화살표 79">
              <a:extLst>
                <a:ext uri="{FF2B5EF4-FFF2-40B4-BE49-F238E27FC236}">
                  <a16:creationId xmlns:a16="http://schemas.microsoft.com/office/drawing/2014/main" id="{4F3360B0-07A8-4504-B554-393DBC1987B9}"/>
                </a:ext>
              </a:extLst>
            </p:cNvPr>
            <p:cNvSpPr/>
            <p:nvPr/>
          </p:nvSpPr>
          <p:spPr>
            <a:xfrm rot="14234787">
              <a:off x="426964" y="4241314"/>
              <a:ext cx="1054435" cy="175730"/>
            </a:xfrm>
            <a:prstGeom prst="leftArrow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6" name="왼쪽 화살표 86">
              <a:extLst>
                <a:ext uri="{FF2B5EF4-FFF2-40B4-BE49-F238E27FC236}">
                  <a16:creationId xmlns:a16="http://schemas.microsoft.com/office/drawing/2014/main" id="{EDAEFE8A-E8D7-4366-88EA-B3DC156A4D89}"/>
                </a:ext>
              </a:extLst>
            </p:cNvPr>
            <p:cNvSpPr/>
            <p:nvPr/>
          </p:nvSpPr>
          <p:spPr>
            <a:xfrm rot="10199687">
              <a:off x="699745" y="3315760"/>
              <a:ext cx="518405" cy="175730"/>
            </a:xfrm>
            <a:prstGeom prst="leftArrow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80683B57-C553-4F22-8CB5-0667A38757B7}"/>
                </a:ext>
              </a:extLst>
            </p:cNvPr>
            <p:cNvGrpSpPr/>
            <p:nvPr/>
          </p:nvGrpSpPr>
          <p:grpSpPr>
            <a:xfrm>
              <a:off x="56903" y="3331451"/>
              <a:ext cx="677148" cy="558495"/>
              <a:chOff x="56903" y="3142637"/>
              <a:chExt cx="677148" cy="558495"/>
            </a:xfrm>
          </p:grpSpPr>
          <p:pic>
            <p:nvPicPr>
              <p:cNvPr id="168" name="Picture 10" descr="C:\Users\bluerabbit87\Dropbox\1. SDN\OF@TEIN 2013 제안 그림 Task 2-1\OF@TEIN-2013-Plan-v02.jpg">
                <a:extLst>
                  <a:ext uri="{FF2B5EF4-FFF2-40B4-BE49-F238E27FC236}">
                    <a16:creationId xmlns:a16="http://schemas.microsoft.com/office/drawing/2014/main" id="{34D003DE-9BE8-4A54-8250-77BC886004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340" y="3142637"/>
                <a:ext cx="430232" cy="3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49D5A0F-B15A-4F4B-8507-60D1880E0D5F}"/>
                  </a:ext>
                </a:extLst>
              </p:cNvPr>
              <p:cNvSpPr txBox="1"/>
              <p:nvPr/>
            </p:nvSpPr>
            <p:spPr>
              <a:xfrm>
                <a:off x="56903" y="3474553"/>
                <a:ext cx="677148" cy="226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Operator</a:t>
                </a:r>
                <a:endPara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429ED4E3-17E8-4986-A1AE-07672AE1E00B}"/>
                </a:ext>
              </a:extLst>
            </p:cNvPr>
            <p:cNvSpPr/>
            <p:nvPr/>
          </p:nvSpPr>
          <p:spPr>
            <a:xfrm>
              <a:off x="6378482" y="2156266"/>
              <a:ext cx="720578" cy="2941896"/>
            </a:xfrm>
            <a:prstGeom prst="rect">
              <a:avLst/>
            </a:prstGeom>
            <a:solidFill>
              <a:sysClr val="window" lastClr="FFFFFF"/>
            </a:solidFill>
            <a:ln w="19050">
              <a:solidFill>
                <a:srgbClr val="5B9BD5">
                  <a:lumMod val="75000"/>
                </a:srgbClr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MAAS </a:t>
              </a:r>
            </a:p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Region Controller</a:t>
              </a:r>
            </a:p>
          </p:txBody>
        </p:sp>
        <p:cxnSp>
          <p:nvCxnSpPr>
            <p:cNvPr id="171" name="직선 화살표 연결선 170">
              <a:extLst>
                <a:ext uri="{FF2B5EF4-FFF2-40B4-BE49-F238E27FC236}">
                  <a16:creationId xmlns:a16="http://schemas.microsoft.com/office/drawing/2014/main" id="{A791B5AF-310A-400C-A92E-40D358690BDE}"/>
                </a:ext>
              </a:extLst>
            </p:cNvPr>
            <p:cNvCxnSpPr>
              <a:cxnSpLocks/>
              <a:endCxn id="128" idx="3"/>
            </p:cNvCxnSpPr>
            <p:nvPr/>
          </p:nvCxnSpPr>
          <p:spPr>
            <a:xfrm flipH="1">
              <a:off x="6142108" y="3213156"/>
              <a:ext cx="236374" cy="8255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  <a:tailEnd type="triangle"/>
            </a:ln>
            <a:effectLst/>
          </p:spPr>
        </p:cxnSp>
        <p:cxnSp>
          <p:nvCxnSpPr>
            <p:cNvPr id="172" name="직선 화살표 연결선 171">
              <a:extLst>
                <a:ext uri="{FF2B5EF4-FFF2-40B4-BE49-F238E27FC236}">
                  <a16:creationId xmlns:a16="http://schemas.microsoft.com/office/drawing/2014/main" id="{7D8553FC-366B-431E-9307-B192960CDA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7732" y="4824914"/>
              <a:ext cx="1520752" cy="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  <a:tailEnd type="triangle"/>
            </a:ln>
            <a:effectLst/>
          </p:spPr>
        </p:cxnSp>
      </p:grpSp>
      <p:sp>
        <p:nvSpPr>
          <p:cNvPr id="2" name="TextBox 1"/>
          <p:cNvSpPr txBox="1"/>
          <p:nvPr/>
        </p:nvSpPr>
        <p:spPr>
          <a:xfrm>
            <a:off x="107504" y="6393012"/>
            <a:ext cx="9036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*IPMI: The intelligent Platform Management Interface. Remote hardware health monitoring and management system that defines the interfaces for use in monitoring</a:t>
            </a:r>
            <a:endParaRPr lang="ko-KR" altLang="en-US" sz="1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683568" y="1043447"/>
            <a:ext cx="7704855" cy="208592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0EEB2F9-A474-4E17-B34A-1607F0CD8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MAAS: </a:t>
            </a:r>
            <a:r>
              <a:rPr lang="ko-KR" altLang="en-US" dirty="0">
                <a:ea typeface="Ebrima" pitchFamily="2" charset="0"/>
              </a:rPr>
              <a:t> </a:t>
            </a:r>
            <a:r>
              <a:rPr lang="en-US" altLang="ko-KR" dirty="0">
                <a:ea typeface="Ebrima" pitchFamily="2" charset="0"/>
              </a:rPr>
              <a:t>Remote OS installation process</a:t>
            </a:r>
            <a:endParaRPr lang="ko-KR" altLang="en-US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CED2F22B-FB5C-4FFF-BDFD-2FD677A67B37}"/>
              </a:ext>
            </a:extLst>
          </p:cNvPr>
          <p:cNvSpPr txBox="1">
            <a:spLocks/>
          </p:cNvSpPr>
          <p:nvPr/>
        </p:nvSpPr>
        <p:spPr>
          <a:xfrm>
            <a:off x="425181" y="1614956"/>
            <a:ext cx="1482523" cy="5179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endParaRPr lang="en-US" altLang="ko-KR" sz="14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142773" y="1108618"/>
            <a:ext cx="4786443" cy="430887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sz="2200" b="1" dirty="0"/>
              <a:t>Remote OS installation Process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9104" y="1614956"/>
            <a:ext cx="8064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DHCP server contacted</a:t>
            </a:r>
          </a:p>
          <a:p>
            <a:pPr marL="342900" indent="-342900">
              <a:buAutoNum type="arabicPeriod"/>
            </a:pPr>
            <a:r>
              <a:rPr lang="en-US" altLang="ko-KR" dirty="0"/>
              <a:t>Kernel, </a:t>
            </a:r>
            <a:r>
              <a:rPr lang="en-US" altLang="ko-KR" dirty="0" err="1"/>
              <a:t>initrd</a:t>
            </a:r>
            <a:r>
              <a:rPr lang="en-US" altLang="ko-KR" dirty="0"/>
              <a:t> received over TFPT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Machine boots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Initrd</a:t>
            </a:r>
            <a:r>
              <a:rPr lang="en-US" altLang="ko-KR" dirty="0"/>
              <a:t> mounts a </a:t>
            </a:r>
            <a:r>
              <a:rPr lang="en-US" altLang="ko-KR" dirty="0" err="1"/>
              <a:t>squashfs</a:t>
            </a:r>
            <a:r>
              <a:rPr lang="en-US" altLang="ko-KR" dirty="0"/>
              <a:t> image over iSCSI</a:t>
            </a:r>
          </a:p>
          <a:p>
            <a:endParaRPr lang="en-US" altLang="ko-KR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801" y="4524396"/>
            <a:ext cx="2911079" cy="2144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07955" y="4062144"/>
            <a:ext cx="2592288" cy="45235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Enlistment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8761" y="4854232"/>
            <a:ext cx="28506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5. cloud-</a:t>
            </a:r>
            <a:r>
              <a:rPr lang="en-US" altLang="ko-KR" sz="1400" dirty="0" err="1"/>
              <a:t>init</a:t>
            </a:r>
            <a:r>
              <a:rPr lang="en-US" altLang="ko-KR" sz="1400" dirty="0"/>
              <a:t> runs enlistment scripts</a:t>
            </a:r>
          </a:p>
          <a:p>
            <a:r>
              <a:rPr lang="en-US" altLang="ko-KR" sz="1400" dirty="0"/>
              <a:t>6. Machine shuts down</a:t>
            </a:r>
            <a:endParaRPr lang="ko-KR" altLang="en-US" sz="1400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3059832" y="4509120"/>
            <a:ext cx="2911079" cy="21602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3200986" y="4046868"/>
            <a:ext cx="2592288" cy="45235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Commissioning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059832" y="4838956"/>
            <a:ext cx="28506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5. cloud-</a:t>
            </a:r>
            <a:r>
              <a:rPr lang="en-US" altLang="ko-KR" sz="1400" dirty="0" err="1"/>
              <a:t>init</a:t>
            </a:r>
            <a:r>
              <a:rPr lang="en-US" altLang="ko-KR" sz="1400" dirty="0"/>
              <a:t> runs commissioning scripts</a:t>
            </a:r>
          </a:p>
          <a:p>
            <a:r>
              <a:rPr lang="en-US" altLang="ko-KR" sz="1400" dirty="0"/>
              <a:t>6. Machine shuts down</a:t>
            </a:r>
            <a:endParaRPr lang="ko-KR" altLang="en-US" sz="1400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6095321" y="4509120"/>
            <a:ext cx="2911079" cy="21602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6236475" y="4046868"/>
            <a:ext cx="2592288" cy="45235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Deployment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050890" y="4838956"/>
            <a:ext cx="29999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5. cloud-</a:t>
            </a:r>
            <a:r>
              <a:rPr lang="en-US" altLang="ko-KR" sz="1400" dirty="0" err="1"/>
              <a:t>init</a:t>
            </a:r>
            <a:r>
              <a:rPr lang="en-US" altLang="ko-KR" sz="1400" dirty="0"/>
              <a:t> triggers deployment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Curtin installation script run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Squashfs</a:t>
            </a:r>
            <a:r>
              <a:rPr lang="en-US" altLang="ko-KR" sz="1400" dirty="0"/>
              <a:t> image placed on disk</a:t>
            </a:r>
          </a:p>
        </p:txBody>
      </p:sp>
      <p:sp>
        <p:nvSpPr>
          <p:cNvPr id="15" name="아래쪽 화살표 14"/>
          <p:cNvSpPr/>
          <p:nvPr/>
        </p:nvSpPr>
        <p:spPr>
          <a:xfrm>
            <a:off x="1216066" y="3136499"/>
            <a:ext cx="576064" cy="8036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아래쪽 화살표 38"/>
          <p:cNvSpPr/>
          <p:nvPr/>
        </p:nvSpPr>
        <p:spPr>
          <a:xfrm>
            <a:off x="4139953" y="3129368"/>
            <a:ext cx="576064" cy="8036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아래쪽 화살표 39"/>
          <p:cNvSpPr/>
          <p:nvPr/>
        </p:nvSpPr>
        <p:spPr>
          <a:xfrm>
            <a:off x="7164288" y="3129368"/>
            <a:ext cx="576064" cy="8036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래픽 45" descr="점검 목록">
            <a:extLst>
              <a:ext uri="{FF2B5EF4-FFF2-40B4-BE49-F238E27FC236}">
                <a16:creationId xmlns:a16="http://schemas.microsoft.com/office/drawing/2014/main" id="{2BEB0D3F-4B8D-4EEF-B513-14DE555EF3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9104" y="5596878"/>
            <a:ext cx="914400" cy="914400"/>
          </a:xfrm>
          <a:prstGeom prst="rect">
            <a:avLst/>
          </a:prstGeom>
        </p:spPr>
      </p:pic>
      <p:pic>
        <p:nvPicPr>
          <p:cNvPr id="42" name="그래픽 48" descr="네트워크">
            <a:extLst>
              <a:ext uri="{FF2B5EF4-FFF2-40B4-BE49-F238E27FC236}">
                <a16:creationId xmlns:a16="http://schemas.microsoft.com/office/drawing/2014/main" id="{177C205C-1F66-4C34-8879-0A56BE7095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58171" y="5584503"/>
            <a:ext cx="914400" cy="914400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7236296" y="5577620"/>
            <a:ext cx="810245" cy="912830"/>
            <a:chOff x="7258473" y="5569262"/>
            <a:chExt cx="810245" cy="912830"/>
          </a:xfrm>
        </p:grpSpPr>
        <p:grpSp>
          <p:nvGrpSpPr>
            <p:cNvPr id="43" name="그래픽 52" descr="클라우드 컴퓨팅">
              <a:extLst>
                <a:ext uri="{FF2B5EF4-FFF2-40B4-BE49-F238E27FC236}">
                  <a16:creationId xmlns:a16="http://schemas.microsoft.com/office/drawing/2014/main" id="{62E9A83E-85DA-4D3E-8C67-75F3AEB46F15}"/>
                </a:ext>
              </a:extLst>
            </p:cNvPr>
            <p:cNvGrpSpPr/>
            <p:nvPr/>
          </p:nvGrpSpPr>
          <p:grpSpPr>
            <a:xfrm>
              <a:off x="7258473" y="5803912"/>
              <a:ext cx="663893" cy="678180"/>
              <a:chOff x="5269178" y="4240732"/>
              <a:chExt cx="663893" cy="678180"/>
            </a:xfrm>
          </p:grpSpPr>
          <p:sp>
            <p:nvSpPr>
              <p:cNvPr id="44" name="자유형: 도형 57">
                <a:extLst>
                  <a:ext uri="{FF2B5EF4-FFF2-40B4-BE49-F238E27FC236}">
                    <a16:creationId xmlns:a16="http://schemas.microsoft.com/office/drawing/2014/main" id="{39208B4E-21F6-4D50-AF9C-B505FDB6063B}"/>
                  </a:ext>
                </a:extLst>
              </p:cNvPr>
              <p:cNvSpPr/>
              <p:nvPr/>
            </p:nvSpPr>
            <p:spPr>
              <a:xfrm>
                <a:off x="5269178" y="4490287"/>
                <a:ext cx="457200" cy="428625"/>
              </a:xfrm>
              <a:custGeom>
                <a:avLst/>
                <a:gdLst>
                  <a:gd name="connsiteX0" fmla="*/ 426720 w 457200"/>
                  <a:gd name="connsiteY0" fmla="*/ 0 h 428625"/>
                  <a:gd name="connsiteX1" fmla="*/ 30480 w 457200"/>
                  <a:gd name="connsiteY1" fmla="*/ 0 h 428625"/>
                  <a:gd name="connsiteX2" fmla="*/ 0 w 457200"/>
                  <a:gd name="connsiteY2" fmla="*/ 30480 h 428625"/>
                  <a:gd name="connsiteX3" fmla="*/ 0 w 457200"/>
                  <a:gd name="connsiteY3" fmla="*/ 302895 h 428625"/>
                  <a:gd name="connsiteX4" fmla="*/ 30480 w 457200"/>
                  <a:gd name="connsiteY4" fmla="*/ 333375 h 428625"/>
                  <a:gd name="connsiteX5" fmla="*/ 30480 w 457200"/>
                  <a:gd name="connsiteY5" fmla="*/ 333375 h 428625"/>
                  <a:gd name="connsiteX6" fmla="*/ 180975 w 457200"/>
                  <a:gd name="connsiteY6" fmla="*/ 333375 h 428625"/>
                  <a:gd name="connsiteX7" fmla="*/ 180975 w 457200"/>
                  <a:gd name="connsiteY7" fmla="*/ 371475 h 428625"/>
                  <a:gd name="connsiteX8" fmla="*/ 114300 w 457200"/>
                  <a:gd name="connsiteY8" fmla="*/ 371475 h 428625"/>
                  <a:gd name="connsiteX9" fmla="*/ 114300 w 457200"/>
                  <a:gd name="connsiteY9" fmla="*/ 428625 h 428625"/>
                  <a:gd name="connsiteX10" fmla="*/ 342900 w 457200"/>
                  <a:gd name="connsiteY10" fmla="*/ 428625 h 428625"/>
                  <a:gd name="connsiteX11" fmla="*/ 342900 w 457200"/>
                  <a:gd name="connsiteY11" fmla="*/ 371475 h 428625"/>
                  <a:gd name="connsiteX12" fmla="*/ 276225 w 457200"/>
                  <a:gd name="connsiteY12" fmla="*/ 371475 h 428625"/>
                  <a:gd name="connsiteX13" fmla="*/ 276225 w 457200"/>
                  <a:gd name="connsiteY13" fmla="*/ 333375 h 428625"/>
                  <a:gd name="connsiteX14" fmla="*/ 426720 w 457200"/>
                  <a:gd name="connsiteY14" fmla="*/ 333375 h 428625"/>
                  <a:gd name="connsiteX15" fmla="*/ 457200 w 457200"/>
                  <a:gd name="connsiteY15" fmla="*/ 302895 h 428625"/>
                  <a:gd name="connsiteX16" fmla="*/ 457200 w 457200"/>
                  <a:gd name="connsiteY16" fmla="*/ 302895 h 428625"/>
                  <a:gd name="connsiteX17" fmla="*/ 457200 w 457200"/>
                  <a:gd name="connsiteY17" fmla="*/ 30480 h 428625"/>
                  <a:gd name="connsiteX18" fmla="*/ 426720 w 457200"/>
                  <a:gd name="connsiteY18" fmla="*/ 0 h 428625"/>
                  <a:gd name="connsiteX19" fmla="*/ 400050 w 457200"/>
                  <a:gd name="connsiteY19" fmla="*/ 276225 h 428625"/>
                  <a:gd name="connsiteX20" fmla="*/ 57150 w 457200"/>
                  <a:gd name="connsiteY20" fmla="*/ 276225 h 428625"/>
                  <a:gd name="connsiteX21" fmla="*/ 57150 w 457200"/>
                  <a:gd name="connsiteY21" fmla="*/ 57150 h 428625"/>
                  <a:gd name="connsiteX22" fmla="*/ 400050 w 457200"/>
                  <a:gd name="connsiteY22" fmla="*/ 57150 h 428625"/>
                  <a:gd name="connsiteX23" fmla="*/ 400050 w 457200"/>
                  <a:gd name="connsiteY23" fmla="*/ 276225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57200" h="428625">
                    <a:moveTo>
                      <a:pt x="426720" y="0"/>
                    </a:moveTo>
                    <a:lnTo>
                      <a:pt x="30480" y="0"/>
                    </a:lnTo>
                    <a:cubicBezTo>
                      <a:pt x="13335" y="0"/>
                      <a:pt x="0" y="13335"/>
                      <a:pt x="0" y="30480"/>
                    </a:cubicBezTo>
                    <a:lnTo>
                      <a:pt x="0" y="302895"/>
                    </a:lnTo>
                    <a:cubicBezTo>
                      <a:pt x="0" y="320040"/>
                      <a:pt x="13335" y="333375"/>
                      <a:pt x="30480" y="333375"/>
                    </a:cubicBezTo>
                    <a:cubicBezTo>
                      <a:pt x="30480" y="333375"/>
                      <a:pt x="30480" y="333375"/>
                      <a:pt x="30480" y="333375"/>
                    </a:cubicBezTo>
                    <a:lnTo>
                      <a:pt x="180975" y="333375"/>
                    </a:lnTo>
                    <a:lnTo>
                      <a:pt x="180975" y="371475"/>
                    </a:lnTo>
                    <a:lnTo>
                      <a:pt x="114300" y="371475"/>
                    </a:lnTo>
                    <a:lnTo>
                      <a:pt x="114300" y="428625"/>
                    </a:lnTo>
                    <a:lnTo>
                      <a:pt x="342900" y="428625"/>
                    </a:lnTo>
                    <a:lnTo>
                      <a:pt x="342900" y="371475"/>
                    </a:lnTo>
                    <a:lnTo>
                      <a:pt x="276225" y="371475"/>
                    </a:lnTo>
                    <a:lnTo>
                      <a:pt x="276225" y="333375"/>
                    </a:lnTo>
                    <a:lnTo>
                      <a:pt x="426720" y="333375"/>
                    </a:lnTo>
                    <a:cubicBezTo>
                      <a:pt x="443865" y="333375"/>
                      <a:pt x="457200" y="320040"/>
                      <a:pt x="457200" y="302895"/>
                    </a:cubicBezTo>
                    <a:lnTo>
                      <a:pt x="457200" y="302895"/>
                    </a:lnTo>
                    <a:lnTo>
                      <a:pt x="457200" y="30480"/>
                    </a:lnTo>
                    <a:cubicBezTo>
                      <a:pt x="457200" y="13335"/>
                      <a:pt x="443865" y="0"/>
                      <a:pt x="426720" y="0"/>
                    </a:cubicBezTo>
                    <a:close/>
                    <a:moveTo>
                      <a:pt x="400050" y="276225"/>
                    </a:moveTo>
                    <a:lnTo>
                      <a:pt x="57150" y="276225"/>
                    </a:lnTo>
                    <a:lnTo>
                      <a:pt x="57150" y="57150"/>
                    </a:lnTo>
                    <a:lnTo>
                      <a:pt x="400050" y="57150"/>
                    </a:lnTo>
                    <a:lnTo>
                      <a:pt x="400050" y="27622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5" name="자유형: 도형 58">
                <a:extLst>
                  <a:ext uri="{FF2B5EF4-FFF2-40B4-BE49-F238E27FC236}">
                    <a16:creationId xmlns:a16="http://schemas.microsoft.com/office/drawing/2014/main" id="{A06E6445-F5B1-4FEC-9F1F-0E18190A9193}"/>
                  </a:ext>
                </a:extLst>
              </p:cNvPr>
              <p:cNvSpPr/>
              <p:nvPr/>
            </p:nvSpPr>
            <p:spPr>
              <a:xfrm>
                <a:off x="5771146" y="4490287"/>
                <a:ext cx="161925" cy="209550"/>
              </a:xfrm>
              <a:custGeom>
                <a:avLst/>
                <a:gdLst>
                  <a:gd name="connsiteX0" fmla="*/ 96203 w 161925"/>
                  <a:gd name="connsiteY0" fmla="*/ 0 h 209550"/>
                  <a:gd name="connsiteX1" fmla="*/ 110490 w 161925"/>
                  <a:gd name="connsiteY1" fmla="*/ 43815 h 209550"/>
                  <a:gd name="connsiteX2" fmla="*/ 69532 w 161925"/>
                  <a:gd name="connsiteY2" fmla="*/ 111443 h 209550"/>
                  <a:gd name="connsiteX3" fmla="*/ 69532 w 161925"/>
                  <a:gd name="connsiteY3" fmla="*/ 72390 h 209550"/>
                  <a:gd name="connsiteX4" fmla="*/ 0 w 161925"/>
                  <a:gd name="connsiteY4" fmla="*/ 142875 h 209550"/>
                  <a:gd name="connsiteX5" fmla="*/ 69532 w 161925"/>
                  <a:gd name="connsiteY5" fmla="*/ 211455 h 209550"/>
                  <a:gd name="connsiteX6" fmla="*/ 69532 w 161925"/>
                  <a:gd name="connsiteY6" fmla="*/ 172402 h 209550"/>
                  <a:gd name="connsiteX7" fmla="*/ 162878 w 161925"/>
                  <a:gd name="connsiteY7" fmla="*/ 8573 h 209550"/>
                  <a:gd name="connsiteX8" fmla="*/ 160020 w 161925"/>
                  <a:gd name="connsiteY8" fmla="*/ 0 h 209550"/>
                  <a:gd name="connsiteX9" fmla="*/ 96203 w 161925"/>
                  <a:gd name="connsiteY9" fmla="*/ 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209550">
                    <a:moveTo>
                      <a:pt x="96203" y="0"/>
                    </a:moveTo>
                    <a:cubicBezTo>
                      <a:pt x="105728" y="12382"/>
                      <a:pt x="110490" y="28575"/>
                      <a:pt x="110490" y="43815"/>
                    </a:cubicBezTo>
                    <a:cubicBezTo>
                      <a:pt x="110490" y="72390"/>
                      <a:pt x="94297" y="98107"/>
                      <a:pt x="69532" y="111443"/>
                    </a:cubicBezTo>
                    <a:lnTo>
                      <a:pt x="69532" y="72390"/>
                    </a:lnTo>
                    <a:lnTo>
                      <a:pt x="0" y="142875"/>
                    </a:lnTo>
                    <a:lnTo>
                      <a:pt x="69532" y="211455"/>
                    </a:lnTo>
                    <a:lnTo>
                      <a:pt x="69532" y="172402"/>
                    </a:lnTo>
                    <a:cubicBezTo>
                      <a:pt x="140970" y="153352"/>
                      <a:pt x="182880" y="80010"/>
                      <a:pt x="162878" y="8573"/>
                    </a:cubicBezTo>
                    <a:cubicBezTo>
                      <a:pt x="161925" y="5715"/>
                      <a:pt x="160972" y="2857"/>
                      <a:pt x="160020" y="0"/>
                    </a:cubicBezTo>
                    <a:lnTo>
                      <a:pt x="9620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6" name="자유형: 도형 59">
                <a:extLst>
                  <a:ext uri="{FF2B5EF4-FFF2-40B4-BE49-F238E27FC236}">
                    <a16:creationId xmlns:a16="http://schemas.microsoft.com/office/drawing/2014/main" id="{5B667660-7206-4454-9A3B-1DA2FBD28477}"/>
                  </a:ext>
                </a:extLst>
              </p:cNvPr>
              <p:cNvSpPr/>
              <p:nvPr/>
            </p:nvSpPr>
            <p:spPr>
              <a:xfrm>
                <a:off x="5348958" y="4240732"/>
                <a:ext cx="161925" cy="209550"/>
              </a:xfrm>
              <a:custGeom>
                <a:avLst/>
                <a:gdLst>
                  <a:gd name="connsiteX0" fmla="*/ 71668 w 161925"/>
                  <a:gd name="connsiteY0" fmla="*/ 211455 h 209550"/>
                  <a:gd name="connsiteX1" fmla="*/ 57380 w 161925"/>
                  <a:gd name="connsiteY1" fmla="*/ 167640 h 209550"/>
                  <a:gd name="connsiteX2" fmla="*/ 98338 w 161925"/>
                  <a:gd name="connsiteY2" fmla="*/ 100013 h 209550"/>
                  <a:gd name="connsiteX3" fmla="*/ 98338 w 161925"/>
                  <a:gd name="connsiteY3" fmla="*/ 139065 h 209550"/>
                  <a:gd name="connsiteX4" fmla="*/ 167870 w 161925"/>
                  <a:gd name="connsiteY4" fmla="*/ 68580 h 209550"/>
                  <a:gd name="connsiteX5" fmla="*/ 98338 w 161925"/>
                  <a:gd name="connsiteY5" fmla="*/ 0 h 209550"/>
                  <a:gd name="connsiteX6" fmla="*/ 98338 w 161925"/>
                  <a:gd name="connsiteY6" fmla="*/ 39053 h 209550"/>
                  <a:gd name="connsiteX7" fmla="*/ 4993 w 161925"/>
                  <a:gd name="connsiteY7" fmla="*/ 202883 h 209550"/>
                  <a:gd name="connsiteX8" fmla="*/ 7850 w 161925"/>
                  <a:gd name="connsiteY8" fmla="*/ 211455 h 209550"/>
                  <a:gd name="connsiteX9" fmla="*/ 71668 w 161925"/>
                  <a:gd name="connsiteY9" fmla="*/ 211455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209550">
                    <a:moveTo>
                      <a:pt x="71668" y="211455"/>
                    </a:moveTo>
                    <a:cubicBezTo>
                      <a:pt x="64048" y="201930"/>
                      <a:pt x="57380" y="182880"/>
                      <a:pt x="57380" y="167640"/>
                    </a:cubicBezTo>
                    <a:cubicBezTo>
                      <a:pt x="57380" y="139065"/>
                      <a:pt x="73573" y="113348"/>
                      <a:pt x="98338" y="100013"/>
                    </a:cubicBezTo>
                    <a:lnTo>
                      <a:pt x="98338" y="139065"/>
                    </a:lnTo>
                    <a:lnTo>
                      <a:pt x="167870" y="68580"/>
                    </a:lnTo>
                    <a:lnTo>
                      <a:pt x="98338" y="0"/>
                    </a:lnTo>
                    <a:lnTo>
                      <a:pt x="98338" y="39053"/>
                    </a:lnTo>
                    <a:cubicBezTo>
                      <a:pt x="26900" y="58103"/>
                      <a:pt x="-15010" y="131445"/>
                      <a:pt x="4993" y="202883"/>
                    </a:cubicBezTo>
                    <a:cubicBezTo>
                      <a:pt x="5945" y="205740"/>
                      <a:pt x="6898" y="208598"/>
                      <a:pt x="7850" y="211455"/>
                    </a:cubicBezTo>
                    <a:lnTo>
                      <a:pt x="71668" y="21145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pic>
          <p:nvPicPr>
            <p:cNvPr id="47" name="그래픽 61" descr="서버">
              <a:extLst>
                <a:ext uri="{FF2B5EF4-FFF2-40B4-BE49-F238E27FC236}">
                  <a16:creationId xmlns:a16="http://schemas.microsoft.com/office/drawing/2014/main" id="{52509810-37D3-4BF4-9857-992139A5F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24328" y="5569262"/>
              <a:ext cx="544390" cy="4692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418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5000636"/>
          </a:xfrm>
          <a:prstGeom prst="rect">
            <a:avLst/>
          </a:prstGeom>
          <a:solidFill>
            <a:srgbClr val="0074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5">
            <a:extLst>
              <a:ext uri="{FF2B5EF4-FFF2-40B4-BE49-F238E27FC236}">
                <a16:creationId xmlns:a16="http://schemas.microsoft.com/office/drawing/2014/main" id="{5CAE70D6-2522-DA46-AB0D-F910E82DBB24}"/>
              </a:ext>
            </a:extLst>
          </p:cNvPr>
          <p:cNvSpPr txBox="1">
            <a:spLocks/>
          </p:cNvSpPr>
          <p:nvPr/>
        </p:nvSpPr>
        <p:spPr>
          <a:xfrm>
            <a:off x="1255072" y="2798596"/>
            <a:ext cx="4317060" cy="155909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32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Lab </a:t>
            </a:r>
            <a:r>
              <a:rPr lang="en-US" altLang="ko-KR" sz="3200" b="1" dirty="0">
                <a:solidFill>
                  <a:srgbClr val="FFA34D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Practice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486114" y="794"/>
            <a:ext cx="76121" cy="2030411"/>
            <a:chOff x="8105888" y="794"/>
            <a:chExt cx="76121" cy="2030411"/>
          </a:xfrm>
        </p:grpSpPr>
        <p:cxnSp>
          <p:nvCxnSpPr>
            <p:cNvPr id="5" name="직선 연결선 4"/>
            <p:cNvCxnSpPr/>
            <p:nvPr/>
          </p:nvCxnSpPr>
          <p:spPr>
            <a:xfrm rot="5400000">
              <a:off x="7143780" y="1000120"/>
              <a:ext cx="2000240" cy="1588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타원 5"/>
            <p:cNvSpPr/>
            <p:nvPr/>
          </p:nvSpPr>
          <p:spPr>
            <a:xfrm>
              <a:off x="8105888" y="1955084"/>
              <a:ext cx="76121" cy="76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57489" y="2928934"/>
            <a:ext cx="76121" cy="2071678"/>
            <a:chOff x="8105888" y="-70644"/>
            <a:chExt cx="76121" cy="2071678"/>
          </a:xfrm>
        </p:grpSpPr>
        <p:cxnSp>
          <p:nvCxnSpPr>
            <p:cNvPr id="8" name="직선 연결선 7"/>
            <p:cNvCxnSpPr/>
            <p:nvPr/>
          </p:nvCxnSpPr>
          <p:spPr>
            <a:xfrm rot="5400000">
              <a:off x="7143780" y="1000120"/>
              <a:ext cx="2000240" cy="1588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타원 8"/>
            <p:cNvSpPr/>
            <p:nvPr/>
          </p:nvSpPr>
          <p:spPr>
            <a:xfrm>
              <a:off x="8105888" y="-70644"/>
              <a:ext cx="76121" cy="76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3E772F31-B05C-7647-9D1E-4393D1C42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545" y="1268760"/>
            <a:ext cx="2135358" cy="215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3500206" y="899061"/>
            <a:ext cx="2159930" cy="315361"/>
          </a:xfrm>
          <a:prstGeom prst="rect">
            <a:avLst/>
          </a:prstGeom>
          <a:solidFill>
            <a:schemeClr val="bg1"/>
          </a:solidFill>
          <a:ln>
            <a:solidFill>
              <a:srgbClr val="00747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b="1" dirty="0">
                <a:solidFill>
                  <a:srgbClr val="0000CC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Wired connection</a:t>
            </a:r>
            <a:endParaRPr lang="ko-KR" altLang="en-US" sz="1600" b="1" dirty="0">
              <a:solidFill>
                <a:srgbClr val="0000CC"/>
              </a:solidFill>
              <a:latin typeface="Ebrima" pitchFamily="2" charset="0"/>
              <a:cs typeface="Ebrima" pitchFamily="2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24555" y="1401291"/>
            <a:ext cx="7805097" cy="4964088"/>
            <a:chOff x="624555" y="1401291"/>
            <a:chExt cx="7805097" cy="4964088"/>
          </a:xfrm>
        </p:grpSpPr>
        <p:sp>
          <p:nvSpPr>
            <p:cNvPr id="14" name="직사각형 13"/>
            <p:cNvSpPr/>
            <p:nvPr/>
          </p:nvSpPr>
          <p:spPr>
            <a:xfrm>
              <a:off x="664319" y="1435793"/>
              <a:ext cx="7708878" cy="4896725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>
              <a:spLocks noChangeAspect="1"/>
            </p:cNvSpPr>
            <p:nvPr/>
          </p:nvSpPr>
          <p:spPr>
            <a:xfrm>
              <a:off x="8326748" y="6261081"/>
              <a:ext cx="102904" cy="10429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>
              <a:spLocks noChangeAspect="1"/>
            </p:cNvSpPr>
            <p:nvPr/>
          </p:nvSpPr>
          <p:spPr>
            <a:xfrm>
              <a:off x="624555" y="1401291"/>
              <a:ext cx="102904" cy="10429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제목 1"/>
          <p:cNvSpPr txBox="1">
            <a:spLocks/>
          </p:cNvSpPr>
          <p:nvPr/>
        </p:nvSpPr>
        <p:spPr>
          <a:xfrm>
            <a:off x="874797" y="1901388"/>
            <a:ext cx="2810926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altLang="ko-KR" sz="1200" b="1" dirty="0">
                <a:latin typeface="Ebrima" pitchFamily="2" charset="0"/>
                <a:ea typeface="Ebrima" pitchFamily="2" charset="0"/>
                <a:cs typeface="Ebrima" pitchFamily="2" charset="0"/>
              </a:rPr>
              <a:t>NAME: </a:t>
            </a:r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Raspberry Pi Model B (Pi)</a:t>
            </a:r>
            <a:b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</a:br>
            <a:r>
              <a:rPr lang="en-US" altLang="ko-KR" sz="1200" b="1" dirty="0">
                <a:latin typeface="Ebrima" pitchFamily="2" charset="0"/>
                <a:ea typeface="Ebrima" pitchFamily="2" charset="0"/>
                <a:cs typeface="Ebrima" pitchFamily="2" charset="0"/>
              </a:rPr>
              <a:t>CPU: </a:t>
            </a:r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ARM Cortex A7 @900MHz </a:t>
            </a:r>
            <a:b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</a:br>
            <a:r>
              <a:rPr lang="en-US" altLang="ko-KR" sz="1200" b="1" dirty="0">
                <a:latin typeface="Ebrima" pitchFamily="2" charset="0"/>
                <a:ea typeface="Ebrima" pitchFamily="2" charset="0"/>
                <a:cs typeface="Ebrima" pitchFamily="2" charset="0"/>
              </a:rPr>
              <a:t>CORE: </a:t>
            </a:r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4</a:t>
            </a:r>
            <a:b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</a:br>
            <a:r>
              <a:rPr lang="en-US" altLang="ko-KR" sz="1200" b="1" dirty="0">
                <a:latin typeface="Ebrima" pitchFamily="2" charset="0"/>
                <a:ea typeface="Ebrima" pitchFamily="2" charset="0"/>
                <a:cs typeface="Ebrima" pitchFamily="2" charset="0"/>
              </a:rPr>
              <a:t>Memory: </a:t>
            </a:r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1GB</a:t>
            </a:r>
            <a:b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</a:br>
            <a:r>
              <a:rPr lang="en-US" altLang="ko-KR" sz="1200" b="1" dirty="0">
                <a:latin typeface="Ebrima" pitchFamily="2" charset="0"/>
                <a:ea typeface="Ebrima" pitchFamily="2" charset="0"/>
                <a:cs typeface="Ebrima" pitchFamily="2" charset="0"/>
              </a:rPr>
              <a:t>SD Card: </a:t>
            </a:r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32GB</a:t>
            </a:r>
            <a:b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</a:br>
            <a:endParaRPr lang="ko-KR" altLang="en-US" sz="1200" dirty="0">
              <a:latin typeface="Ebrima" pitchFamily="2" charset="0"/>
              <a:cs typeface="Ebrima" pitchFamily="2" charset="0"/>
            </a:endParaRP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3422950" y="1679525"/>
            <a:ext cx="2430858" cy="983819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itchFamily="2" charset="0"/>
                <a:ea typeface="Ebrima" pitchFamily="2" charset="0"/>
                <a:cs typeface="Ebrima" pitchFamily="2" charset="0"/>
              </a:rPr>
              <a:t>NAME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itchFamily="2" charset="0"/>
                <a:ea typeface="Ebrima" pitchFamily="2" charset="0"/>
                <a:cs typeface="Ebrima" pitchFamily="2" charset="0"/>
              </a:rPr>
              <a:t>: NUC5i5MYHE (NUC PC)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itchFamily="2" charset="0"/>
                <a:ea typeface="Ebrima" pitchFamily="2" charset="0"/>
                <a:cs typeface="Ebrima" pitchFamily="2" charset="0"/>
              </a:rPr>
            </a:b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itchFamily="2" charset="0"/>
                <a:ea typeface="Ebrima" pitchFamily="2" charset="0"/>
                <a:cs typeface="Ebrima" pitchFamily="2" charset="0"/>
              </a:rPr>
              <a:t>CPU: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itchFamily="2" charset="0"/>
                <a:ea typeface="Ebrima" pitchFamily="2" charset="0"/>
                <a:cs typeface="Ebrima" pitchFamily="2" charset="0"/>
              </a:rPr>
              <a:t>i5-5300U @2.30GHz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itchFamily="2" charset="0"/>
                <a:ea typeface="Ebrima" pitchFamily="2" charset="0"/>
                <a:cs typeface="Ebrima" pitchFamily="2" charset="0"/>
              </a:rPr>
            </a:b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itchFamily="2" charset="0"/>
                <a:ea typeface="Ebrima" pitchFamily="2" charset="0"/>
                <a:cs typeface="Ebrima" pitchFamily="2" charset="0"/>
              </a:rPr>
              <a:t>CORE: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itchFamily="2" charset="0"/>
                <a:ea typeface="Ebrima" pitchFamily="2" charset="0"/>
                <a:cs typeface="Ebrima" pitchFamily="2" charset="0"/>
              </a:rPr>
              <a:t>4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itchFamily="2" charset="0"/>
                <a:ea typeface="Ebrima" pitchFamily="2" charset="0"/>
                <a:cs typeface="Ebrima" pitchFamily="2" charset="0"/>
              </a:rPr>
            </a:b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itchFamily="2" charset="0"/>
                <a:ea typeface="Ebrima" pitchFamily="2" charset="0"/>
                <a:cs typeface="Ebrima" pitchFamily="2" charset="0"/>
              </a:rPr>
              <a:t>Memory: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itchFamily="2" charset="0"/>
                <a:ea typeface="Ebrima" pitchFamily="2" charset="0"/>
                <a:cs typeface="Ebrima" pitchFamily="2" charset="0"/>
              </a:rPr>
              <a:t>16GB DDR3 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itchFamily="2" charset="0"/>
                <a:ea typeface="Ebrima" pitchFamily="2" charset="0"/>
                <a:cs typeface="Ebrima" pitchFamily="2" charset="0"/>
              </a:rPr>
            </a:b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itchFamily="2" charset="0"/>
                <a:ea typeface="Ebrima" pitchFamily="2" charset="0"/>
                <a:cs typeface="Ebrima" pitchFamily="2" charset="0"/>
              </a:rPr>
              <a:t>HDD: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itchFamily="2" charset="0"/>
                <a:ea typeface="Ebrima" pitchFamily="2" charset="0"/>
                <a:cs typeface="Ebrima" pitchFamily="2" charset="0"/>
              </a:rPr>
              <a:t>94GB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brima" pitchFamily="2" charset="0"/>
                <a:ea typeface="Ebrima" pitchFamily="2" charset="0"/>
                <a:cs typeface="Ebrima" pitchFamily="2" charset="0"/>
              </a:rPr>
            </a:b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brima" pitchFamily="2" charset="0"/>
              <a:ea typeface="+mj-ea"/>
              <a:cs typeface="Ebrima" pitchFamily="2" charset="0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2533124" y="5498727"/>
            <a:ext cx="4306352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altLang="ko-KR" sz="1200" b="1" dirty="0">
                <a:latin typeface="Ebrima" pitchFamily="2" charset="0"/>
                <a:ea typeface="Ebrima" pitchFamily="2" charset="0"/>
                <a:cs typeface="Ebrima" pitchFamily="2" charset="0"/>
              </a:rPr>
              <a:t>NAME: </a:t>
            </a:r>
            <a:r>
              <a:rPr lang="en-US" altLang="ko-KR" sz="1200" dirty="0" err="1">
                <a:latin typeface="Ebrima" pitchFamily="2" charset="0"/>
                <a:ea typeface="Ebrima" pitchFamily="2" charset="0"/>
                <a:cs typeface="Ebrima" pitchFamily="2" charset="0"/>
              </a:rPr>
              <a:t>netgear</a:t>
            </a:r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 </a:t>
            </a:r>
            <a:r>
              <a:rPr lang="en-US" altLang="ko-KR" sz="1200" dirty="0" err="1">
                <a:latin typeface="Ebrima" pitchFamily="2" charset="0"/>
                <a:ea typeface="Ebrima" pitchFamily="2" charset="0"/>
                <a:cs typeface="Ebrima" pitchFamily="2" charset="0"/>
              </a:rPr>
              <a:t>prosafe</a:t>
            </a:r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 16 port gigabit switch(Switch)</a:t>
            </a:r>
            <a:b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</a:br>
            <a:r>
              <a:rPr lang="en-US" altLang="ko-KR" sz="1200" b="1" dirty="0">
                <a:latin typeface="Ebrima" pitchFamily="2" charset="0"/>
                <a:ea typeface="Ebrima" pitchFamily="2" charset="0"/>
                <a:cs typeface="Ebrima" pitchFamily="2" charset="0"/>
              </a:rPr>
              <a:t>Network Ports: </a:t>
            </a:r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16 auto-sensing 10/100/1000 Mbps Ethernet ports</a:t>
            </a:r>
            <a:b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</a:br>
            <a:b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</a:br>
            <a:endParaRPr lang="ko-KR" altLang="en-US" sz="1200" dirty="0">
              <a:latin typeface="Ebrima" pitchFamily="2" charset="0"/>
              <a:cs typeface="Ebrima" pitchFamily="2" charset="0"/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5767906" y="1892766"/>
            <a:ext cx="2430858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altLang="ko-KR" sz="1200" b="1" dirty="0">
                <a:latin typeface="Ebrima" pitchFamily="2" charset="0"/>
                <a:ea typeface="Ebrima" pitchFamily="2" charset="0"/>
                <a:cs typeface="Ebrima" pitchFamily="2" charset="0"/>
              </a:rPr>
              <a:t>NAME: </a:t>
            </a:r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NT900X3A</a:t>
            </a:r>
          </a:p>
          <a:p>
            <a:pPr algn="ctr">
              <a:lnSpc>
                <a:spcPct val="120000"/>
              </a:lnSpc>
            </a:pPr>
            <a:r>
              <a:rPr lang="en-US" altLang="ko-KR" sz="1200" b="1" dirty="0">
                <a:latin typeface="Ebrima" pitchFamily="2" charset="0"/>
                <a:ea typeface="Ebrima" pitchFamily="2" charset="0"/>
                <a:cs typeface="Ebrima" pitchFamily="2" charset="0"/>
              </a:rPr>
              <a:t>CPU: </a:t>
            </a:r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i5-2537U @1.40GHz </a:t>
            </a:r>
          </a:p>
          <a:p>
            <a:pPr algn="ctr">
              <a:lnSpc>
                <a:spcPct val="120000"/>
              </a:lnSpc>
            </a:pPr>
            <a:r>
              <a:rPr lang="en-US" altLang="ko-KR" sz="1200" b="1" dirty="0">
                <a:latin typeface="Ebrima" pitchFamily="2" charset="0"/>
                <a:ea typeface="Ebrima" pitchFamily="2" charset="0"/>
                <a:cs typeface="Ebrima" pitchFamily="2" charset="0"/>
              </a:rPr>
              <a:t>CORE: </a:t>
            </a:r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2</a:t>
            </a:r>
            <a:b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</a:br>
            <a:r>
              <a:rPr lang="en-US" altLang="ko-KR" sz="1200" b="1" dirty="0">
                <a:latin typeface="Ebrima" pitchFamily="2" charset="0"/>
                <a:ea typeface="Ebrima" pitchFamily="2" charset="0"/>
                <a:cs typeface="Ebrima" pitchFamily="2" charset="0"/>
              </a:rPr>
              <a:t>Memory: </a:t>
            </a:r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4GB DDR3 </a:t>
            </a:r>
            <a:b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</a:br>
            <a:r>
              <a:rPr lang="en-US" altLang="ko-KR" sz="1200" b="1" dirty="0">
                <a:latin typeface="Ebrima" pitchFamily="2" charset="0"/>
                <a:ea typeface="Ebrima" pitchFamily="2" charset="0"/>
                <a:cs typeface="Ebrima" pitchFamily="2" charset="0"/>
              </a:rPr>
              <a:t>HDD: </a:t>
            </a:r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128GB</a:t>
            </a:r>
            <a:b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</a:br>
            <a:endParaRPr lang="ko-KR" altLang="en-US" sz="1200" dirty="0">
              <a:latin typeface="Ebrima" pitchFamily="2" charset="0"/>
              <a:cs typeface="Ebrima" pitchFamily="2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659277" y="3090506"/>
            <a:ext cx="6092870" cy="2338758"/>
            <a:chOff x="1365834" y="2991357"/>
            <a:chExt cx="6092870" cy="2338758"/>
          </a:xfrm>
        </p:grpSpPr>
        <p:pic>
          <p:nvPicPr>
            <p:cNvPr id="22" name="Picture 2" descr="laptop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866772" y="2991357"/>
              <a:ext cx="1591932" cy="119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5049" y="3093467"/>
              <a:ext cx="1875026" cy="1034193"/>
            </a:xfrm>
            <a:prstGeom prst="rect">
              <a:avLst/>
            </a:prstGeom>
          </p:spPr>
        </p:pic>
        <p:pic>
          <p:nvPicPr>
            <p:cNvPr id="24" name="Picture 4" descr="http://upload.wikimedia.org/wikipedia/commons/thumb/d/d2/Raspberry_Pi_Photo.jpg/1920px-Raspberry_Pi_Phot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365834" y="3051961"/>
              <a:ext cx="1348119" cy="992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netgear prosafe 16 port gigabit switch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69317" y="4617215"/>
              <a:ext cx="1643421" cy="71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100850" y="3742884"/>
              <a:ext cx="443425" cy="438019"/>
            </a:xfrm>
            <a:prstGeom prst="rect">
              <a:avLst/>
            </a:prstGeom>
          </p:spPr>
        </p:pic>
        <p:cxnSp>
          <p:nvCxnSpPr>
            <p:cNvPr id="29" name="꺾인 연결선 28"/>
            <p:cNvCxnSpPr/>
            <p:nvPr/>
          </p:nvCxnSpPr>
          <p:spPr>
            <a:xfrm rot="16200000" flipH="1">
              <a:off x="4334558" y="1874488"/>
              <a:ext cx="27519" cy="4511046"/>
            </a:xfrm>
            <a:prstGeom prst="bentConnector3">
              <a:avLst>
                <a:gd name="adj1" fmla="val 600656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4322562" y="4172382"/>
              <a:ext cx="1809" cy="505325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꺾인 연결선 30"/>
            <p:cNvCxnSpPr/>
            <p:nvPr/>
          </p:nvCxnSpPr>
          <p:spPr>
            <a:xfrm rot="16200000" flipH="1">
              <a:off x="4393897" y="1867210"/>
              <a:ext cx="44320" cy="4511046"/>
            </a:xfrm>
            <a:prstGeom prst="bentConnector3">
              <a:avLst>
                <a:gd name="adj1" fmla="val 600656"/>
              </a:avLst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4390303" y="4174630"/>
              <a:ext cx="1809" cy="505325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6373117" y="3742884"/>
              <a:ext cx="443425" cy="438019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1858389" y="3742884"/>
              <a:ext cx="443425" cy="438019"/>
            </a:xfrm>
            <a:prstGeom prst="rect">
              <a:avLst/>
            </a:prstGeom>
          </p:spPr>
        </p:pic>
      </p:grpSp>
      <p:sp>
        <p:nvSpPr>
          <p:cNvPr id="35" name="제목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#0 - Lab Preparation (1/2)</a:t>
            </a:r>
            <a:endParaRPr err="1"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6" name="그룹 625"/>
          <p:cNvGrpSpPr/>
          <p:nvPr/>
        </p:nvGrpSpPr>
        <p:grpSpPr>
          <a:xfrm>
            <a:off x="1186694" y="1914822"/>
            <a:ext cx="7171520" cy="3443004"/>
            <a:chOff x="411740" y="1468733"/>
            <a:chExt cx="8732260" cy="4192307"/>
          </a:xfrm>
        </p:grpSpPr>
        <p:sp>
          <p:nvSpPr>
            <p:cNvPr id="627" name="Rounded Rectangle 28"/>
            <p:cNvSpPr/>
            <p:nvPr/>
          </p:nvSpPr>
          <p:spPr>
            <a:xfrm>
              <a:off x="411740" y="1495361"/>
              <a:ext cx="3227840" cy="3559612"/>
            </a:xfrm>
            <a:prstGeom prst="roundRect">
              <a:avLst/>
            </a:prstGeom>
            <a:gradFill>
              <a:gsLst>
                <a:gs pos="0">
                  <a:srgbClr val="70AD47">
                    <a:lumMod val="0"/>
                    <a:lumOff val="100000"/>
                  </a:srgbClr>
                </a:gs>
                <a:gs pos="35000">
                  <a:srgbClr val="70AD47">
                    <a:lumMod val="0"/>
                    <a:lumOff val="100000"/>
                  </a:srgbClr>
                </a:gs>
                <a:gs pos="100000">
                  <a:srgbClr val="D6264F"/>
                </a:gs>
              </a:gsLst>
              <a:path path="circle">
                <a:fillToRect l="50000" t="-80000" r="50000" b="180000"/>
              </a:path>
            </a:gradFill>
            <a:ln w="508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28" name="모서리가 둥근 직사각형 627"/>
            <p:cNvSpPr/>
            <p:nvPr/>
          </p:nvSpPr>
          <p:spPr>
            <a:xfrm>
              <a:off x="3862982" y="1491224"/>
              <a:ext cx="4617819" cy="3560704"/>
            </a:xfrm>
            <a:prstGeom prst="roundRect">
              <a:avLst/>
            </a:prstGeom>
            <a:gradFill flip="none" rotWithShape="1">
              <a:gsLst>
                <a:gs pos="0">
                  <a:srgbClr val="70AD47">
                    <a:lumMod val="0"/>
                    <a:lumOff val="100000"/>
                  </a:srgbClr>
                </a:gs>
                <a:gs pos="35000">
                  <a:srgbClr val="70AD47">
                    <a:lumMod val="0"/>
                    <a:lumOff val="100000"/>
                  </a:srgbClr>
                </a:gs>
                <a:gs pos="100000">
                  <a:srgbClr val="70AD47">
                    <a:lumMod val="100000"/>
                  </a:srgbClr>
                </a:gs>
              </a:gsLst>
              <a:path path="circle">
                <a:fillToRect l="50000" t="-80000" r="50000" b="180000"/>
              </a:path>
              <a:tileRect/>
            </a:gradFill>
            <a:ln w="508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/>
                <a:cs typeface="+mn-cs"/>
              </a:endParaRPr>
            </a:p>
          </p:txBody>
        </p:sp>
        <p:sp>
          <p:nvSpPr>
            <p:cNvPr id="629" name="Rounded Rectangle 28"/>
            <p:cNvSpPr/>
            <p:nvPr/>
          </p:nvSpPr>
          <p:spPr>
            <a:xfrm>
              <a:off x="411740" y="1491224"/>
              <a:ext cx="3227840" cy="3559612"/>
            </a:xfrm>
            <a:prstGeom prst="roundRect">
              <a:avLst/>
            </a:prstGeom>
            <a:gradFill>
              <a:gsLst>
                <a:gs pos="0">
                  <a:srgbClr val="70AD47">
                    <a:lumMod val="0"/>
                    <a:lumOff val="100000"/>
                  </a:srgbClr>
                </a:gs>
                <a:gs pos="35000">
                  <a:srgbClr val="70AD47">
                    <a:lumMod val="0"/>
                    <a:lumOff val="100000"/>
                  </a:srgbClr>
                </a:gs>
                <a:gs pos="100000">
                  <a:srgbClr val="D6264F"/>
                </a:gs>
              </a:gsLst>
              <a:path path="circle">
                <a:fillToRect l="50000" t="-80000" r="50000" b="180000"/>
              </a:path>
            </a:gradFill>
            <a:ln w="508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30" name="직사각형 629"/>
            <p:cNvSpPr/>
            <p:nvPr/>
          </p:nvSpPr>
          <p:spPr>
            <a:xfrm>
              <a:off x="583849" y="4445471"/>
              <a:ext cx="2900689" cy="413721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/>
                <a:cs typeface="+mn-cs"/>
              </a:endParaRPr>
            </a:p>
          </p:txBody>
        </p:sp>
        <p:pic>
          <p:nvPicPr>
            <p:cNvPr id="631" name="Picture 2" descr="http://blog.hypriot.com/images/logo_tr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036" y="4411704"/>
              <a:ext cx="695356" cy="481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2" name="TextBox 631"/>
            <p:cNvSpPr txBox="1"/>
            <p:nvPr/>
          </p:nvSpPr>
          <p:spPr>
            <a:xfrm>
              <a:off x="1464801" y="4491001"/>
              <a:ext cx="17871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맑은 고딕" panose="020B0503020000020004" pitchFamily="50" charset="-127"/>
                </a:rPr>
                <a:t>Hypriot OS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맑은 고딕" panose="020B0503020000020004" pitchFamily="50" charset="-127"/>
              </a:endParaRPr>
            </a:p>
          </p:txBody>
        </p:sp>
        <p:sp>
          <p:nvSpPr>
            <p:cNvPr id="633" name="직사각형 632"/>
            <p:cNvSpPr/>
            <p:nvPr/>
          </p:nvSpPr>
          <p:spPr>
            <a:xfrm>
              <a:off x="4115519" y="4513426"/>
              <a:ext cx="4074001" cy="413721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/>
                <a:cs typeface="+mn-cs"/>
              </a:endParaRPr>
            </a:p>
          </p:txBody>
        </p:sp>
        <p:sp>
          <p:nvSpPr>
            <p:cNvPr id="634" name="TextBox 633"/>
            <p:cNvSpPr txBox="1"/>
            <p:nvPr/>
          </p:nvSpPr>
          <p:spPr>
            <a:xfrm>
              <a:off x="5572511" y="4507318"/>
              <a:ext cx="1847101" cy="412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맑은 고딕" panose="020B0503020000020004" pitchFamily="50" charset="-127"/>
                </a:rPr>
                <a:t>Ubuntu Linux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맑은 고딕" panose="020B0503020000020004" pitchFamily="50" charset="-127"/>
              </a:endParaRPr>
            </a:p>
          </p:txBody>
        </p:sp>
        <p:pic>
          <p:nvPicPr>
            <p:cNvPr id="635" name="그림 63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398" y="4446943"/>
              <a:ext cx="527524" cy="527524"/>
            </a:xfrm>
            <a:prstGeom prst="rect">
              <a:avLst/>
            </a:prstGeom>
          </p:spPr>
        </p:pic>
        <p:grpSp>
          <p:nvGrpSpPr>
            <p:cNvPr id="636" name="그룹 46"/>
            <p:cNvGrpSpPr/>
            <p:nvPr/>
          </p:nvGrpSpPr>
          <p:grpSpPr>
            <a:xfrm>
              <a:off x="1924343" y="3936449"/>
              <a:ext cx="1552994" cy="433323"/>
              <a:chOff x="1488893" y="4552574"/>
              <a:chExt cx="1552994" cy="433323"/>
            </a:xfrm>
          </p:grpSpPr>
          <p:sp>
            <p:nvSpPr>
              <p:cNvPr id="692" name="직사각형 691"/>
              <p:cNvSpPr/>
              <p:nvPr/>
            </p:nvSpPr>
            <p:spPr>
              <a:xfrm>
                <a:off x="1488893" y="4552574"/>
                <a:ext cx="1552994" cy="43332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맑은 고딕"/>
                  <a:cs typeface="+mn-cs"/>
                </a:endParaRPr>
              </a:p>
            </p:txBody>
          </p:sp>
          <p:pic>
            <p:nvPicPr>
              <p:cNvPr id="693" name="그림 69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2486" y="4589529"/>
                <a:ext cx="1410870" cy="362510"/>
              </a:xfrm>
              <a:prstGeom prst="rect">
                <a:avLst/>
              </a:prstGeom>
            </p:spPr>
          </p:pic>
        </p:grpSp>
        <p:sp>
          <p:nvSpPr>
            <p:cNvPr id="637" name="직사각형 636"/>
            <p:cNvSpPr/>
            <p:nvPr/>
          </p:nvSpPr>
          <p:spPr>
            <a:xfrm>
              <a:off x="4110876" y="4000838"/>
              <a:ext cx="4068986" cy="433323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/>
                <a:cs typeface="+mn-cs"/>
              </a:endParaRPr>
            </a:p>
          </p:txBody>
        </p:sp>
        <p:pic>
          <p:nvPicPr>
            <p:cNvPr id="638" name="그림 63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3959" y="4037793"/>
              <a:ext cx="1410870" cy="362510"/>
            </a:xfrm>
            <a:prstGeom prst="rect">
              <a:avLst/>
            </a:prstGeom>
          </p:spPr>
        </p:pic>
        <p:sp>
          <p:nvSpPr>
            <p:cNvPr id="639" name="TextBox 638"/>
            <p:cNvSpPr txBox="1"/>
            <p:nvPr/>
          </p:nvSpPr>
          <p:spPr>
            <a:xfrm>
              <a:off x="1267004" y="2651325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640" name="그룹 56"/>
            <p:cNvGrpSpPr/>
            <p:nvPr/>
          </p:nvGrpSpPr>
          <p:grpSpPr>
            <a:xfrm>
              <a:off x="7390195" y="2047776"/>
              <a:ext cx="972026" cy="1759865"/>
              <a:chOff x="4369816" y="2713455"/>
              <a:chExt cx="972026" cy="1759865"/>
            </a:xfrm>
          </p:grpSpPr>
          <p:sp>
            <p:nvSpPr>
              <p:cNvPr id="689" name="정육면체 688"/>
              <p:cNvSpPr/>
              <p:nvPr/>
            </p:nvSpPr>
            <p:spPr>
              <a:xfrm>
                <a:off x="4524969" y="2713455"/>
                <a:ext cx="816873" cy="1759865"/>
              </a:xfrm>
              <a:prstGeom prst="cube">
                <a:avLst/>
              </a:prstGeom>
              <a:solidFill>
                <a:sysClr val="window" lastClr="FFFFFF"/>
              </a:solidFill>
              <a:ln w="22225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맑은 고딕"/>
                  <a:cs typeface="+mn-cs"/>
                </a:endParaRPr>
              </a:p>
            </p:txBody>
          </p:sp>
          <p:pic>
            <p:nvPicPr>
              <p:cNvPr id="690" name="그림 20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34780" y="3514707"/>
                <a:ext cx="596319" cy="283144"/>
              </a:xfrm>
              <a:prstGeom prst="rect">
                <a:avLst/>
              </a:prstGeom>
              <a:ln w="25400">
                <a:noFill/>
              </a:ln>
            </p:spPr>
          </p:pic>
          <p:pic>
            <p:nvPicPr>
              <p:cNvPr id="691" name="Picture 6" descr="http://blog.docker.com/wp-content/uploads/2013/08/KuDr42X_ITXghJhSInDZekNEF0jLt3NeVxtRye3tqco.png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4369816" y="2778400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  <p:sp>
          <p:nvSpPr>
            <p:cNvPr id="641" name="오른쪽 화살표 640"/>
            <p:cNvSpPr/>
            <p:nvPr/>
          </p:nvSpPr>
          <p:spPr>
            <a:xfrm rot="16200000">
              <a:off x="7660205" y="1468881"/>
              <a:ext cx="635080" cy="664078"/>
            </a:xfrm>
            <a:prstGeom prst="rightArrow">
              <a:avLst/>
            </a:prstGeom>
            <a:solidFill>
              <a:srgbClr val="FF0000"/>
            </a:solidFill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pic>
          <p:nvPicPr>
            <p:cNvPr id="642" name="그림 64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4294" y="2618188"/>
              <a:ext cx="429806" cy="429806"/>
            </a:xfrm>
            <a:prstGeom prst="rect">
              <a:avLst/>
            </a:prstGeom>
          </p:spPr>
        </p:pic>
        <p:sp>
          <p:nvSpPr>
            <p:cNvPr id="643" name="직사각형 103"/>
            <p:cNvSpPr/>
            <p:nvPr/>
          </p:nvSpPr>
          <p:spPr>
            <a:xfrm>
              <a:off x="590070" y="2097330"/>
              <a:ext cx="573806" cy="175986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/>
                <a:cs typeface="+mn-cs"/>
              </a:endParaRPr>
            </a:p>
          </p:txBody>
        </p:sp>
        <p:pic>
          <p:nvPicPr>
            <p:cNvPr id="644" name="Picture 2" descr="Net-SN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658" y="2886481"/>
              <a:ext cx="513041" cy="114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5" name="오른쪽 화살표 87"/>
            <p:cNvSpPr/>
            <p:nvPr/>
          </p:nvSpPr>
          <p:spPr>
            <a:xfrm rot="16200000">
              <a:off x="708168" y="3973388"/>
              <a:ext cx="349190" cy="365133"/>
            </a:xfrm>
            <a:prstGeom prst="rightArrow">
              <a:avLst/>
            </a:prstGeom>
            <a:solidFill>
              <a:srgbClr val="70AD47"/>
            </a:solidFill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grpSp>
          <p:nvGrpSpPr>
            <p:cNvPr id="646" name="그룹 65"/>
            <p:cNvGrpSpPr/>
            <p:nvPr/>
          </p:nvGrpSpPr>
          <p:grpSpPr>
            <a:xfrm>
              <a:off x="1968332" y="2024963"/>
              <a:ext cx="976711" cy="1759865"/>
              <a:chOff x="1302642" y="2620971"/>
              <a:chExt cx="976711" cy="1759865"/>
            </a:xfrm>
          </p:grpSpPr>
          <p:sp>
            <p:nvSpPr>
              <p:cNvPr id="686" name="정육면체 685"/>
              <p:cNvSpPr/>
              <p:nvPr/>
            </p:nvSpPr>
            <p:spPr>
              <a:xfrm>
                <a:off x="1462480" y="2620971"/>
                <a:ext cx="816873" cy="1759865"/>
              </a:xfrm>
              <a:prstGeom prst="cube">
                <a:avLst/>
              </a:prstGeom>
              <a:solidFill>
                <a:sysClr val="window" lastClr="FFFFFF"/>
              </a:solidFill>
              <a:ln w="22225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맑은 고딕"/>
                  <a:cs typeface="+mn-cs"/>
                </a:endParaRPr>
              </a:p>
            </p:txBody>
          </p:sp>
          <p:pic>
            <p:nvPicPr>
              <p:cNvPr id="687" name="Picture 2" descr="https://flume.apache.org/_static/flume-logo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5656" y="3311118"/>
                <a:ext cx="525444" cy="526158"/>
              </a:xfrm>
              <a:prstGeom prst="rect">
                <a:avLst/>
              </a:prstGeom>
              <a:noFill/>
              <a:ln w="1270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88" name="Picture 6" descr="http://blog.docker.com/wp-content/uploads/2013/08/KuDr42X_ITXghJhSInDZekNEF0jLt3NeVxtRye3tqco.png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1302642" y="2692584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  <p:pic>
          <p:nvPicPr>
            <p:cNvPr id="647" name="그림 64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3903" y="2618188"/>
              <a:ext cx="429806" cy="429806"/>
            </a:xfrm>
            <a:prstGeom prst="rect">
              <a:avLst/>
            </a:prstGeom>
          </p:spPr>
        </p:pic>
        <p:sp>
          <p:nvSpPr>
            <p:cNvPr id="648" name="오른쪽 화살표 647"/>
            <p:cNvSpPr/>
            <p:nvPr/>
          </p:nvSpPr>
          <p:spPr>
            <a:xfrm>
              <a:off x="6346893" y="2712571"/>
              <a:ext cx="1246327" cy="695797"/>
            </a:xfrm>
            <a:prstGeom prst="rightArrow">
              <a:avLst/>
            </a:prstGeom>
            <a:solidFill>
              <a:srgbClr val="70AD47"/>
            </a:solidFill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pic>
          <p:nvPicPr>
            <p:cNvPr id="649" name="그림 64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46082" y="2600488"/>
              <a:ext cx="429806" cy="429806"/>
            </a:xfrm>
            <a:prstGeom prst="rect">
              <a:avLst/>
            </a:prstGeom>
          </p:spPr>
        </p:pic>
        <p:pic>
          <p:nvPicPr>
            <p:cNvPr id="650" name="그림 64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74833" y="2600488"/>
              <a:ext cx="429806" cy="429806"/>
            </a:xfrm>
            <a:prstGeom prst="rect">
              <a:avLst/>
            </a:prstGeom>
          </p:spPr>
        </p:pic>
        <p:pic>
          <p:nvPicPr>
            <p:cNvPr id="651" name="그림 65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89466" y="2600488"/>
              <a:ext cx="429806" cy="429806"/>
            </a:xfrm>
            <a:prstGeom prst="rect">
              <a:avLst/>
            </a:prstGeom>
          </p:spPr>
        </p:pic>
        <p:sp>
          <p:nvSpPr>
            <p:cNvPr id="652" name="직사각형 651"/>
            <p:cNvSpPr/>
            <p:nvPr/>
          </p:nvSpPr>
          <p:spPr>
            <a:xfrm>
              <a:off x="583849" y="4449608"/>
              <a:ext cx="2900689" cy="413721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/>
                <a:cs typeface="+mn-cs"/>
              </a:endParaRPr>
            </a:p>
          </p:txBody>
        </p:sp>
        <p:pic>
          <p:nvPicPr>
            <p:cNvPr id="653" name="Picture 2" descr="http://blog.hypriot.com/images/logo_tr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036" y="4415841"/>
              <a:ext cx="695356" cy="481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4" name="TextBox 653"/>
            <p:cNvSpPr txBox="1"/>
            <p:nvPr/>
          </p:nvSpPr>
          <p:spPr>
            <a:xfrm>
              <a:off x="1464801" y="4420519"/>
              <a:ext cx="17871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맑은 고딕" panose="020B0503020000020004" pitchFamily="50" charset="-127"/>
                </a:rPr>
                <a:t>Hypriot OS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맑은 고딕" panose="020B0503020000020004" pitchFamily="50" charset="-127"/>
              </a:endParaRPr>
            </a:p>
          </p:txBody>
        </p:sp>
        <p:grpSp>
          <p:nvGrpSpPr>
            <p:cNvPr id="655" name="그룹 78"/>
            <p:cNvGrpSpPr/>
            <p:nvPr/>
          </p:nvGrpSpPr>
          <p:grpSpPr>
            <a:xfrm>
              <a:off x="1924343" y="3940586"/>
              <a:ext cx="1552994" cy="433323"/>
              <a:chOff x="1488893" y="4552574"/>
              <a:chExt cx="1552994" cy="433323"/>
            </a:xfrm>
          </p:grpSpPr>
          <p:sp>
            <p:nvSpPr>
              <p:cNvPr id="684" name="직사각형 683"/>
              <p:cNvSpPr/>
              <p:nvPr/>
            </p:nvSpPr>
            <p:spPr>
              <a:xfrm>
                <a:off x="1488893" y="4552574"/>
                <a:ext cx="1552994" cy="43332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맑은 고딕"/>
                  <a:cs typeface="+mn-cs"/>
                </a:endParaRPr>
              </a:p>
            </p:txBody>
          </p:sp>
          <p:pic>
            <p:nvPicPr>
              <p:cNvPr id="685" name="그림 68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2486" y="4589529"/>
                <a:ext cx="1410870" cy="362510"/>
              </a:xfrm>
              <a:prstGeom prst="rect">
                <a:avLst/>
              </a:prstGeom>
            </p:spPr>
          </p:pic>
        </p:grpSp>
        <p:sp>
          <p:nvSpPr>
            <p:cNvPr id="656" name="TextBox 655"/>
            <p:cNvSpPr txBox="1"/>
            <p:nvPr/>
          </p:nvSpPr>
          <p:spPr>
            <a:xfrm>
              <a:off x="1267004" y="2655462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7" name="직사각형 103"/>
            <p:cNvSpPr/>
            <p:nvPr/>
          </p:nvSpPr>
          <p:spPr>
            <a:xfrm>
              <a:off x="590070" y="2101467"/>
              <a:ext cx="573806" cy="175986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/>
                <a:cs typeface="+mn-cs"/>
              </a:endParaRPr>
            </a:p>
          </p:txBody>
        </p:sp>
        <p:pic>
          <p:nvPicPr>
            <p:cNvPr id="658" name="Picture 2" descr="Net-SN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658" y="2890618"/>
              <a:ext cx="513041" cy="114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9" name="오른쪽 화살표 87"/>
            <p:cNvSpPr/>
            <p:nvPr/>
          </p:nvSpPr>
          <p:spPr>
            <a:xfrm rot="16200000">
              <a:off x="708168" y="3977525"/>
              <a:ext cx="349190" cy="365133"/>
            </a:xfrm>
            <a:prstGeom prst="rightArrow">
              <a:avLst/>
            </a:prstGeom>
            <a:solidFill>
              <a:srgbClr val="70AD47"/>
            </a:solidFill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60" name="직사각형 659"/>
            <p:cNvSpPr/>
            <p:nvPr/>
          </p:nvSpPr>
          <p:spPr>
            <a:xfrm>
              <a:off x="6342776" y="1468733"/>
              <a:ext cx="2801224" cy="2435581"/>
            </a:xfrm>
            <a:prstGeom prst="rect">
              <a:avLst/>
            </a:prstGeom>
            <a:solidFill>
              <a:sysClr val="window" lastClr="FFFFFF">
                <a:alpha val="8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61" name="모서리가 둥근 직사각형 660"/>
            <p:cNvSpPr/>
            <p:nvPr/>
          </p:nvSpPr>
          <p:spPr>
            <a:xfrm>
              <a:off x="4069564" y="1621196"/>
              <a:ext cx="2788790" cy="2314697"/>
            </a:xfrm>
            <a:prstGeom prst="roundRect">
              <a:avLst/>
            </a:prstGeom>
            <a:gradFill flip="none" rotWithShape="1">
              <a:gsLst>
                <a:gs pos="0">
                  <a:srgbClr val="70AD47">
                    <a:lumMod val="0"/>
                    <a:lumOff val="100000"/>
                  </a:srgbClr>
                </a:gs>
                <a:gs pos="35000">
                  <a:srgbClr val="70AD47">
                    <a:lumMod val="0"/>
                    <a:lumOff val="100000"/>
                  </a:srgbClr>
                </a:gs>
                <a:gs pos="100000">
                  <a:srgbClr val="FFC000"/>
                </a:gs>
              </a:gsLst>
              <a:path path="circle">
                <a:fillToRect l="50000" t="-80000" r="50000" b="180000"/>
              </a:path>
              <a:tileRect/>
            </a:gradFill>
            <a:ln w="2540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/>
                <a:cs typeface="+mn-cs"/>
              </a:endParaRPr>
            </a:p>
          </p:txBody>
        </p:sp>
        <p:grpSp>
          <p:nvGrpSpPr>
            <p:cNvPr id="662" name="그룹 87"/>
            <p:cNvGrpSpPr/>
            <p:nvPr/>
          </p:nvGrpSpPr>
          <p:grpSpPr>
            <a:xfrm>
              <a:off x="4577598" y="1960847"/>
              <a:ext cx="972026" cy="1759865"/>
              <a:chOff x="2184127" y="2620971"/>
              <a:chExt cx="972026" cy="1759865"/>
            </a:xfrm>
          </p:grpSpPr>
          <p:sp>
            <p:nvSpPr>
              <p:cNvPr id="681" name="정육면체 680"/>
              <p:cNvSpPr/>
              <p:nvPr/>
            </p:nvSpPr>
            <p:spPr>
              <a:xfrm>
                <a:off x="2339280" y="2620971"/>
                <a:ext cx="816873" cy="1759865"/>
              </a:xfrm>
              <a:prstGeom prst="cube">
                <a:avLst/>
              </a:prstGeom>
              <a:solidFill>
                <a:sysClr val="window" lastClr="FFFFFF"/>
              </a:solidFill>
              <a:ln w="22225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맑은 고딕"/>
                  <a:cs typeface="+mn-cs"/>
                </a:endParaRPr>
              </a:p>
            </p:txBody>
          </p:sp>
          <p:pic>
            <p:nvPicPr>
              <p:cNvPr id="682" name="그림 681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7508" y="3431153"/>
                <a:ext cx="600762" cy="294234"/>
              </a:xfrm>
              <a:prstGeom prst="rect">
                <a:avLst/>
              </a:prstGeom>
              <a:ln w="25400">
                <a:noFill/>
              </a:ln>
            </p:spPr>
          </p:pic>
          <p:pic>
            <p:nvPicPr>
              <p:cNvPr id="683" name="Picture 6" descr="http://blog.docker.com/wp-content/uploads/2013/08/KuDr42X_ITXghJhSInDZekNEF0jLt3NeVxtRye3tqco.png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2184127" y="2685916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  <p:grpSp>
          <p:nvGrpSpPr>
            <p:cNvPr id="663" name="그룹 91"/>
            <p:cNvGrpSpPr/>
            <p:nvPr/>
          </p:nvGrpSpPr>
          <p:grpSpPr>
            <a:xfrm>
              <a:off x="4907333" y="2021481"/>
              <a:ext cx="972026" cy="1759865"/>
              <a:chOff x="2184127" y="2620971"/>
              <a:chExt cx="972026" cy="1759865"/>
            </a:xfrm>
          </p:grpSpPr>
          <p:sp>
            <p:nvSpPr>
              <p:cNvPr id="678" name="정육면체 677"/>
              <p:cNvSpPr/>
              <p:nvPr/>
            </p:nvSpPr>
            <p:spPr>
              <a:xfrm>
                <a:off x="2339280" y="2620971"/>
                <a:ext cx="816873" cy="1759865"/>
              </a:xfrm>
              <a:prstGeom prst="cube">
                <a:avLst/>
              </a:prstGeom>
              <a:solidFill>
                <a:sysClr val="window" lastClr="FFFFFF"/>
              </a:solidFill>
              <a:ln w="22225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맑은 고딕"/>
                  <a:cs typeface="+mn-cs"/>
                </a:endParaRPr>
              </a:p>
            </p:txBody>
          </p:sp>
          <p:pic>
            <p:nvPicPr>
              <p:cNvPr id="679" name="그림 678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7508" y="3431153"/>
                <a:ext cx="600762" cy="294234"/>
              </a:xfrm>
              <a:prstGeom prst="rect">
                <a:avLst/>
              </a:prstGeom>
              <a:ln w="25400">
                <a:noFill/>
              </a:ln>
            </p:spPr>
          </p:pic>
          <p:pic>
            <p:nvPicPr>
              <p:cNvPr id="680" name="Picture 6" descr="http://blog.docker.com/wp-content/uploads/2013/08/KuDr42X_ITXghJhSInDZekNEF0jLt3NeVxtRye3tqco.png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2184127" y="2685916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  <p:sp>
          <p:nvSpPr>
            <p:cNvPr id="664" name="TextBox 663"/>
            <p:cNvSpPr txBox="1"/>
            <p:nvPr/>
          </p:nvSpPr>
          <p:spPr>
            <a:xfrm>
              <a:off x="4411114" y="1666600"/>
              <a:ext cx="2336773" cy="3747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Kafka broker cluster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665" name="그룹 96"/>
            <p:cNvGrpSpPr/>
            <p:nvPr/>
          </p:nvGrpSpPr>
          <p:grpSpPr>
            <a:xfrm>
              <a:off x="5243398" y="2091573"/>
              <a:ext cx="972026" cy="1759865"/>
              <a:chOff x="2184127" y="2620971"/>
              <a:chExt cx="972026" cy="1759865"/>
            </a:xfrm>
          </p:grpSpPr>
          <p:sp>
            <p:nvSpPr>
              <p:cNvPr id="675" name="정육면체 674"/>
              <p:cNvSpPr/>
              <p:nvPr/>
            </p:nvSpPr>
            <p:spPr>
              <a:xfrm>
                <a:off x="2339280" y="2620971"/>
                <a:ext cx="816873" cy="1759865"/>
              </a:xfrm>
              <a:prstGeom prst="cube">
                <a:avLst/>
              </a:prstGeom>
              <a:solidFill>
                <a:sysClr val="window" lastClr="FFFFFF"/>
              </a:solidFill>
              <a:ln w="22225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맑은 고딕"/>
                  <a:cs typeface="+mn-cs"/>
                </a:endParaRPr>
              </a:p>
            </p:txBody>
          </p:sp>
          <p:pic>
            <p:nvPicPr>
              <p:cNvPr id="676" name="그림 675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7508" y="3431153"/>
                <a:ext cx="600762" cy="294234"/>
              </a:xfrm>
              <a:prstGeom prst="rect">
                <a:avLst/>
              </a:prstGeom>
              <a:ln w="25400">
                <a:noFill/>
              </a:ln>
            </p:spPr>
          </p:pic>
          <p:pic>
            <p:nvPicPr>
              <p:cNvPr id="677" name="Picture 6" descr="http://blog.docker.com/wp-content/uploads/2013/08/KuDr42X_ITXghJhSInDZekNEF0jLt3NeVxtRye3tqco.png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2184127" y="2685916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  <p:sp>
          <p:nvSpPr>
            <p:cNvPr id="666" name="오른쪽 화살표 665"/>
            <p:cNvSpPr/>
            <p:nvPr/>
          </p:nvSpPr>
          <p:spPr>
            <a:xfrm>
              <a:off x="1387278" y="2739507"/>
              <a:ext cx="3239067" cy="695797"/>
            </a:xfrm>
            <a:prstGeom prst="rightArrow">
              <a:avLst/>
            </a:prstGeom>
            <a:solidFill>
              <a:srgbClr val="70AD47"/>
            </a:solidFill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grpSp>
          <p:nvGrpSpPr>
            <p:cNvPr id="667" name="그룹 101"/>
            <p:cNvGrpSpPr/>
            <p:nvPr/>
          </p:nvGrpSpPr>
          <p:grpSpPr>
            <a:xfrm>
              <a:off x="1968332" y="2029100"/>
              <a:ext cx="976711" cy="1759865"/>
              <a:chOff x="1302642" y="2620971"/>
              <a:chExt cx="976711" cy="1759865"/>
            </a:xfrm>
          </p:grpSpPr>
          <p:sp>
            <p:nvSpPr>
              <p:cNvPr id="672" name="정육면체 671"/>
              <p:cNvSpPr/>
              <p:nvPr/>
            </p:nvSpPr>
            <p:spPr>
              <a:xfrm>
                <a:off x="1462480" y="2620971"/>
                <a:ext cx="816873" cy="1759865"/>
              </a:xfrm>
              <a:prstGeom prst="cube">
                <a:avLst/>
              </a:prstGeom>
              <a:solidFill>
                <a:sysClr val="window" lastClr="FFFFFF"/>
              </a:solidFill>
              <a:ln w="22225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맑은 고딕"/>
                  <a:cs typeface="+mn-cs"/>
                </a:endParaRPr>
              </a:p>
            </p:txBody>
          </p:sp>
          <p:pic>
            <p:nvPicPr>
              <p:cNvPr id="673" name="Picture 2" descr="https://flume.apache.org/_static/flume-logo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5656" y="3311118"/>
                <a:ext cx="525444" cy="526158"/>
              </a:xfrm>
              <a:prstGeom prst="rect">
                <a:avLst/>
              </a:prstGeom>
              <a:noFill/>
              <a:ln w="1270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4" name="Picture 6" descr="http://blog.docker.com/wp-content/uploads/2013/08/KuDr42X_ITXghJhSInDZekNEF0jLt3NeVxtRye3tqco.png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1302642" y="2692584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  <p:pic>
          <p:nvPicPr>
            <p:cNvPr id="668" name="그림 66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4294" y="2622325"/>
              <a:ext cx="429806" cy="429806"/>
            </a:xfrm>
            <a:prstGeom prst="rect">
              <a:avLst/>
            </a:prstGeom>
          </p:spPr>
        </p:pic>
        <p:pic>
          <p:nvPicPr>
            <p:cNvPr id="669" name="그림 66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3903" y="2622325"/>
              <a:ext cx="429806" cy="429806"/>
            </a:xfrm>
            <a:prstGeom prst="rect">
              <a:avLst/>
            </a:prstGeom>
          </p:spPr>
        </p:pic>
        <p:pic>
          <p:nvPicPr>
            <p:cNvPr id="670" name="그림 669">
              <a:extLst>
                <a:ext uri="{FF2B5EF4-FFF2-40B4-BE49-F238E27FC236}">
                  <a16:creationId xmlns:a16="http://schemas.microsoft.com/office/drawing/2014/main" id="{4CC95094-A0DF-4E15-AEE6-CBEA3801A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2624" y="4863113"/>
              <a:ext cx="906246" cy="743876"/>
            </a:xfrm>
            <a:prstGeom prst="rect">
              <a:avLst/>
            </a:prstGeom>
          </p:spPr>
        </p:pic>
        <p:pic>
          <p:nvPicPr>
            <p:cNvPr id="671" name="그림 670"/>
            <p:cNvPicPr>
              <a:picLocks noChangeAspect="1"/>
            </p:cNvPicPr>
            <p:nvPr/>
          </p:nvPicPr>
          <p:blipFill rotWithShape="1"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5637795" y="4993630"/>
              <a:ext cx="1015147" cy="667410"/>
            </a:xfrm>
            <a:prstGeom prst="rect">
              <a:avLst/>
            </a:prstGeom>
          </p:spPr>
        </p:pic>
      </p:grpSp>
      <p:sp>
        <p:nvSpPr>
          <p:cNvPr id="12" name="제목 5">
            <a:extLst>
              <a:ext uri="{FF2B5EF4-FFF2-40B4-BE49-F238E27FC236}">
                <a16:creationId xmlns:a16="http://schemas.microsoft.com/office/drawing/2014/main" id="{5CAE70D6-2522-DA46-AB0D-F910E82DBB24}"/>
              </a:ext>
            </a:extLst>
          </p:cNvPr>
          <p:cNvSpPr txBox="1">
            <a:spLocks/>
          </p:cNvSpPr>
          <p:nvPr/>
        </p:nvSpPr>
        <p:spPr>
          <a:xfrm>
            <a:off x="685010" y="858665"/>
            <a:ext cx="4815684" cy="3497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solidFill>
                  <a:srgbClr val="00747B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Verify Inter-Connect Lab’s configuration</a:t>
            </a:r>
            <a:endParaRPr lang="ko-KR" altLang="en-US" sz="1800" dirty="0">
              <a:solidFill>
                <a:srgbClr val="00747B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81936" y="991594"/>
            <a:ext cx="206268" cy="76121"/>
            <a:chOff x="8197993" y="121445"/>
            <a:chExt cx="206268" cy="76121"/>
          </a:xfrm>
          <a:solidFill>
            <a:schemeClr val="accent5">
              <a:lumMod val="60000"/>
              <a:lumOff val="40000"/>
            </a:schemeClr>
          </a:solidFill>
        </p:grpSpPr>
        <p:cxnSp>
          <p:nvCxnSpPr>
            <p:cNvPr id="14" name="직선 연결선 13"/>
            <p:cNvCxnSpPr/>
            <p:nvPr/>
          </p:nvCxnSpPr>
          <p:spPr>
            <a:xfrm rot="10800000">
              <a:off x="8197993" y="159558"/>
              <a:ext cx="178770" cy="1456"/>
            </a:xfrm>
            <a:prstGeom prst="line">
              <a:avLst/>
            </a:prstGeom>
            <a:grpFill/>
            <a:ln w="952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 rot="5400000">
              <a:off x="8328140" y="121445"/>
              <a:ext cx="76121" cy="76121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39"/>
          <p:cNvGrpSpPr/>
          <p:nvPr/>
        </p:nvGrpSpPr>
        <p:grpSpPr>
          <a:xfrm>
            <a:off x="624555" y="1357298"/>
            <a:ext cx="7805097" cy="4408684"/>
            <a:chOff x="624555" y="1244122"/>
            <a:chExt cx="7805097" cy="4408684"/>
          </a:xfrm>
        </p:grpSpPr>
        <p:sp>
          <p:nvSpPr>
            <p:cNvPr id="19" name="직사각형 18"/>
            <p:cNvSpPr/>
            <p:nvPr/>
          </p:nvSpPr>
          <p:spPr>
            <a:xfrm>
              <a:off x="664319" y="1285861"/>
              <a:ext cx="7708878" cy="4315979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>
              <a:spLocks noChangeAspect="1"/>
            </p:cNvSpPr>
            <p:nvPr/>
          </p:nvSpPr>
          <p:spPr>
            <a:xfrm>
              <a:off x="8326748" y="5548508"/>
              <a:ext cx="102904" cy="10429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>
              <a:spLocks noChangeAspect="1"/>
            </p:cNvSpPr>
            <p:nvPr/>
          </p:nvSpPr>
          <p:spPr>
            <a:xfrm>
              <a:off x="624555" y="1244122"/>
              <a:ext cx="102904" cy="10429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0" name="Content Placeholder 5"/>
          <p:cNvSpPr txBox="1">
            <a:spLocks/>
          </p:cNvSpPr>
          <p:nvPr/>
        </p:nvSpPr>
        <p:spPr>
          <a:xfrm>
            <a:off x="357158" y="5765982"/>
            <a:ext cx="8288499" cy="452499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 algn="ctr">
              <a:spcBef>
                <a:spcPts val="250"/>
              </a:spcBef>
              <a:buClr>
                <a:schemeClr val="accent3">
                  <a:lumMod val="50000"/>
                </a:schemeClr>
              </a:buClr>
            </a:pPr>
            <a:r>
              <a:rPr lang="en-US" altLang="ko-KR" b="1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Are they working? </a:t>
            </a:r>
          </a:p>
          <a:p>
            <a:pPr marL="342900" indent="-342900" algn="ctr">
              <a:spcBef>
                <a:spcPts val="250"/>
              </a:spcBef>
              <a:buClr>
                <a:schemeClr val="accent3">
                  <a:lumMod val="50000"/>
                </a:schemeClr>
              </a:buClr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  <a:sym typeface="Wingdings" panose="05000000000000000000" pitchFamily="2" charset="2"/>
              </a:rPr>
              <a:t>If you can see logs of resource status on console consumer, go ahead!</a:t>
            </a: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marL="342900" indent="-342900" algn="ctr">
              <a:spcBef>
                <a:spcPts val="250"/>
              </a:spcBef>
              <a:buClr>
                <a:schemeClr val="accent3">
                  <a:lumMod val="50000"/>
                </a:schemeClr>
              </a:buClr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7072330" y="785794"/>
            <a:ext cx="1723221" cy="1302710"/>
            <a:chOff x="7072330" y="1000108"/>
            <a:chExt cx="1723221" cy="1302710"/>
          </a:xfrm>
        </p:grpSpPr>
        <p:grpSp>
          <p:nvGrpSpPr>
            <p:cNvPr id="48" name="그룹 22"/>
            <p:cNvGrpSpPr/>
            <p:nvPr/>
          </p:nvGrpSpPr>
          <p:grpSpPr>
            <a:xfrm>
              <a:off x="7215206" y="1000108"/>
              <a:ext cx="1580345" cy="1270357"/>
              <a:chOff x="7215206" y="1142984"/>
              <a:chExt cx="1580345" cy="1270357"/>
            </a:xfrm>
          </p:grpSpPr>
          <p:grpSp>
            <p:nvGrpSpPr>
              <p:cNvPr id="50" name="그룹 44"/>
              <p:cNvGrpSpPr/>
              <p:nvPr/>
            </p:nvGrpSpPr>
            <p:grpSpPr>
              <a:xfrm>
                <a:off x="7723981" y="1341771"/>
                <a:ext cx="1071570" cy="1071570"/>
                <a:chOff x="1435042" y="4196530"/>
                <a:chExt cx="1130380" cy="1130380"/>
              </a:xfrm>
            </p:grpSpPr>
            <p:sp>
              <p:nvSpPr>
                <p:cNvPr id="52" name="타원형 설명선 51"/>
                <p:cNvSpPr/>
                <p:nvPr/>
              </p:nvSpPr>
              <p:spPr>
                <a:xfrm>
                  <a:off x="1435042" y="4196530"/>
                  <a:ext cx="1130380" cy="1130380"/>
                </a:xfrm>
                <a:prstGeom prst="wedgeEllipseCallout">
                  <a:avLst>
                    <a:gd name="adj1" fmla="val -30891"/>
                    <a:gd name="adj2" fmla="val 62500"/>
                  </a:avLst>
                </a:prstGeom>
                <a:solidFill>
                  <a:schemeClr val="bg1"/>
                </a:solidFill>
                <a:ln w="57150">
                  <a:solidFill>
                    <a:srgbClr val="00747B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3" name="Picture 2" descr="http://publicdomainvectors.org/photos/Anonymous_Keyboard_1_icon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44229" y="4212909"/>
                  <a:ext cx="1094586" cy="10945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4CC95094-A0DF-4E15-AEE6-CBEA3801AD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15206" y="1142984"/>
                <a:ext cx="928694" cy="762302"/>
              </a:xfrm>
              <a:prstGeom prst="rect">
                <a:avLst/>
              </a:prstGeom>
            </p:spPr>
          </p:pic>
        </p:grpSp>
        <p:pic>
          <p:nvPicPr>
            <p:cNvPr id="49" name="그림 48"/>
            <p:cNvPicPr>
              <a:picLocks noChangeAspect="1"/>
            </p:cNvPicPr>
            <p:nvPr/>
          </p:nvPicPr>
          <p:blipFill rotWithShape="1"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7072330" y="1785926"/>
              <a:ext cx="786206" cy="516892"/>
            </a:xfrm>
            <a:prstGeom prst="rect">
              <a:avLst/>
            </a:prstGeom>
          </p:spPr>
        </p:pic>
      </p:grpSp>
      <p:sp>
        <p:nvSpPr>
          <p:cNvPr id="87" name="제목 8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#0 - Lab Preparation (2/2)</a:t>
            </a:r>
            <a:endParaRPr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그룹 80"/>
          <p:cNvGrpSpPr/>
          <p:nvPr/>
        </p:nvGrpSpPr>
        <p:grpSpPr>
          <a:xfrm>
            <a:off x="887865" y="714356"/>
            <a:ext cx="7613226" cy="5744680"/>
            <a:chOff x="610644" y="563416"/>
            <a:chExt cx="8167667" cy="6163044"/>
          </a:xfrm>
        </p:grpSpPr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F691BCF1-9EE4-F940-B16A-0EDF9F02C648}"/>
                </a:ext>
              </a:extLst>
            </p:cNvPr>
            <p:cNvSpPr/>
            <p:nvPr/>
          </p:nvSpPr>
          <p:spPr>
            <a:xfrm>
              <a:off x="610644" y="1260936"/>
              <a:ext cx="7715370" cy="5100145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rgbClr val="7030A0"/>
                </a:gs>
              </a:gsLst>
              <a:path path="circle">
                <a:fillToRect l="50000" t="-80000" r="50000" b="180000"/>
              </a:path>
              <a:tileRect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85454" y="2167211"/>
              <a:ext cx="4740364" cy="2171161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BF0A9CAE-C7B6-8E43-ABE8-23E0F69A25CF}"/>
                </a:ext>
              </a:extLst>
            </p:cNvPr>
            <p:cNvSpPr/>
            <p:nvPr/>
          </p:nvSpPr>
          <p:spPr>
            <a:xfrm>
              <a:off x="1070344" y="5137907"/>
              <a:ext cx="6719642" cy="79200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85" name="Picture 2" descr="http://beta3.finance.si/pics/cache_no/notebook.1411555873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3716" y="5995701"/>
              <a:ext cx="904595" cy="730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212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0868" r="20868"/>
            <a:stretch/>
          </p:blipFill>
          <p:spPr>
            <a:xfrm>
              <a:off x="6640260" y="563416"/>
              <a:ext cx="754250" cy="1942838"/>
            </a:xfrm>
            <a:prstGeom prst="rect">
              <a:avLst/>
            </a:prstGeom>
          </p:spPr>
        </p:pic>
        <p:sp>
          <p:nvSpPr>
            <p:cNvPr id="87" name="Rounded Rectangle 3"/>
            <p:cNvSpPr/>
            <p:nvPr/>
          </p:nvSpPr>
          <p:spPr>
            <a:xfrm>
              <a:off x="1073244" y="1680857"/>
              <a:ext cx="6575484" cy="3663058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88" name="모서리가 둥근 직사각형 19"/>
            <p:cNvSpPr/>
            <p:nvPr/>
          </p:nvSpPr>
          <p:spPr>
            <a:xfrm>
              <a:off x="1256041" y="4627666"/>
              <a:ext cx="6183791" cy="708348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166665" y="1705837"/>
              <a:ext cx="2388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Control Tower</a:t>
              </a:r>
            </a:p>
          </p:txBody>
        </p:sp>
        <p:grpSp>
          <p:nvGrpSpPr>
            <p:cNvPr id="90" name="그룹 35"/>
            <p:cNvGrpSpPr/>
            <p:nvPr/>
          </p:nvGrpSpPr>
          <p:grpSpPr>
            <a:xfrm>
              <a:off x="1223740" y="2246472"/>
              <a:ext cx="1468692" cy="1953719"/>
              <a:chOff x="2577148" y="3173075"/>
              <a:chExt cx="1658950" cy="929318"/>
            </a:xfrm>
          </p:grpSpPr>
          <p:sp>
            <p:nvSpPr>
              <p:cNvPr id="113" name="모서리가 둥근 직사각형 112"/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2591654" y="3203584"/>
                <a:ext cx="1629935" cy="267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Orchestration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</a:p>
            </p:txBody>
          </p:sp>
        </p:grpSp>
        <p:grpSp>
          <p:nvGrpSpPr>
            <p:cNvPr id="91" name="그룹 38"/>
            <p:cNvGrpSpPr/>
            <p:nvPr/>
          </p:nvGrpSpPr>
          <p:grpSpPr>
            <a:xfrm>
              <a:off x="5925818" y="2246472"/>
              <a:ext cx="1468692" cy="1953719"/>
              <a:chOff x="2577148" y="3173075"/>
              <a:chExt cx="1658950" cy="929318"/>
            </a:xfrm>
          </p:grpSpPr>
          <p:sp>
            <p:nvSpPr>
              <p:cNvPr id="111" name="모서리가 둥근 직사각형 110"/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rgbClr val="3FADFF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2641321" y="3207191"/>
                <a:ext cx="1530602" cy="365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Visibility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grpSp>
          <p:nvGrpSpPr>
            <p:cNvPr id="92" name="그룹 41"/>
            <p:cNvGrpSpPr/>
            <p:nvPr/>
          </p:nvGrpSpPr>
          <p:grpSpPr>
            <a:xfrm>
              <a:off x="4357350" y="2248066"/>
              <a:ext cx="1468692" cy="1953719"/>
              <a:chOff x="2577148" y="3173075"/>
              <a:chExt cx="1658950" cy="929318"/>
            </a:xfrm>
          </p:grpSpPr>
          <p:sp>
            <p:nvSpPr>
              <p:cNvPr id="109" name="모서리가 둥근 직사각형 108"/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2679532" y="3201990"/>
                <a:ext cx="1454180" cy="376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Intelligence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  <a:b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</a:b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grpSp>
          <p:nvGrpSpPr>
            <p:cNvPr id="93" name="그룹 44"/>
            <p:cNvGrpSpPr/>
            <p:nvPr/>
          </p:nvGrpSpPr>
          <p:grpSpPr>
            <a:xfrm>
              <a:off x="2792208" y="2249541"/>
              <a:ext cx="1468692" cy="1953719"/>
              <a:chOff x="2577148" y="3173075"/>
              <a:chExt cx="1658950" cy="929318"/>
            </a:xfrm>
          </p:grpSpPr>
          <p:sp>
            <p:nvSpPr>
              <p:cNvPr id="107" name="모서리가 둥근 직사각형 106"/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rgbClr val="3FADFF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2668610" y="3200515"/>
                <a:ext cx="1476022" cy="376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Provisioning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  <a:b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</a:b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pic>
          <p:nvPicPr>
            <p:cNvPr id="94" name="Picture 2" descr="MAAS logo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1426" y="2886594"/>
              <a:ext cx="1190256" cy="1190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5" name="그룹 49"/>
            <p:cNvGrpSpPr/>
            <p:nvPr/>
          </p:nvGrpSpPr>
          <p:grpSpPr>
            <a:xfrm>
              <a:off x="7263892" y="5556436"/>
              <a:ext cx="649606" cy="626389"/>
              <a:chOff x="4523386" y="5790500"/>
              <a:chExt cx="434064" cy="438083"/>
            </a:xfrm>
          </p:grpSpPr>
          <p:sp>
            <p:nvSpPr>
              <p:cNvPr id="105" name="타원 104"/>
              <p:cNvSpPr/>
              <p:nvPr/>
            </p:nvSpPr>
            <p:spPr>
              <a:xfrm>
                <a:off x="4542123" y="5810286"/>
                <a:ext cx="396590" cy="3965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106" name="그림 7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23386" y="5790500"/>
                <a:ext cx="434064" cy="438083"/>
              </a:xfrm>
              <a:prstGeom prst="rect">
                <a:avLst/>
              </a:prstGeom>
            </p:spPr>
          </p:pic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999EBDD-4B2F-6640-A004-56F18BFB08BB}"/>
                </a:ext>
              </a:extLst>
            </p:cNvPr>
            <p:cNvSpPr txBox="1"/>
            <p:nvPr/>
          </p:nvSpPr>
          <p:spPr>
            <a:xfrm>
              <a:off x="1193856" y="5619180"/>
              <a:ext cx="1905820" cy="363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/>
                <a:t>Linux Ubuntu OS</a:t>
              </a:r>
              <a:endParaRPr kumimoji="1" lang="ko-KR" altLang="en-US" sz="1600" dirty="0"/>
            </a:p>
          </p:txBody>
        </p:sp>
        <p:pic>
          <p:nvPicPr>
            <p:cNvPr id="97" name="Picture 2" descr="runcì ëí ì´ë¯¸ì§ ê²ìê²°ê³¼">
              <a:extLst>
                <a:ext uri="{FF2B5EF4-FFF2-40B4-BE49-F238E27FC236}">
                  <a16:creationId xmlns:a16="http://schemas.microsoft.com/office/drawing/2014/main" id="{BC49A34F-25A5-FD4E-86DB-5589932EA5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3181" y="4688482"/>
              <a:ext cx="848149" cy="590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B209BA4-85A0-8049-B115-346001B7309C}"/>
                </a:ext>
              </a:extLst>
            </p:cNvPr>
            <p:cNvSpPr txBox="1"/>
            <p:nvPr/>
          </p:nvSpPr>
          <p:spPr>
            <a:xfrm>
              <a:off x="3960836" y="4813064"/>
              <a:ext cx="1806488" cy="363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/>
                <a:t>Docker Runtime</a:t>
              </a:r>
              <a:endParaRPr kumimoji="1" lang="ko-KR" altLang="en-US" sz="1600" dirty="0"/>
            </a:p>
          </p:txBody>
        </p:sp>
        <p:pic>
          <p:nvPicPr>
            <p:cNvPr id="99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A9E1E5F1-707A-8F4B-AF51-BFE8E74E84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2162223" y="3849992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100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7FC1AF0B-364A-1346-A7E9-A6BC59DD51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3726954" y="3839608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101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40271248-2CC4-6F4D-B7E0-5F429EE51B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5306966" y="3808397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102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8F83B19D-BB1A-314D-B633-FF9A3ACCB4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7007258" y="3797298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103" name="Picture 5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13"/>
            <a:stretch/>
          </p:blipFill>
          <p:spPr>
            <a:xfrm>
              <a:off x="6204240" y="3041741"/>
              <a:ext cx="911846" cy="495320"/>
            </a:xfrm>
            <a:prstGeom prst="rect">
              <a:avLst/>
            </a:prstGeom>
          </p:spPr>
        </p:pic>
        <p:pic>
          <p:nvPicPr>
            <p:cNvPr id="104" name="Picture 2" descr="influxdb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9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42" t="30553" r="22540" b="31279"/>
            <a:stretch/>
          </p:blipFill>
          <p:spPr bwMode="auto">
            <a:xfrm>
              <a:off x="6033779" y="3597877"/>
              <a:ext cx="1246292" cy="322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F664B81-4659-834A-959F-E7ADB975B81C}"/>
              </a:ext>
            </a:extLst>
          </p:cNvPr>
          <p:cNvSpPr/>
          <p:nvPr/>
        </p:nvSpPr>
        <p:spPr>
          <a:xfrm>
            <a:off x="1428727" y="2187395"/>
            <a:ext cx="4357720" cy="202083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47" name="제목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Visualization of Resource Visibility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24555" y="2267505"/>
            <a:ext cx="7805097" cy="1858275"/>
            <a:chOff x="624555" y="1513030"/>
            <a:chExt cx="7805097" cy="1858275"/>
          </a:xfrm>
        </p:grpSpPr>
        <p:sp>
          <p:nvSpPr>
            <p:cNvPr id="13" name="직사각형 12"/>
            <p:cNvSpPr/>
            <p:nvPr/>
          </p:nvSpPr>
          <p:spPr>
            <a:xfrm>
              <a:off x="664319" y="1547532"/>
              <a:ext cx="7708878" cy="1772807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>
              <a:spLocks noChangeAspect="1"/>
            </p:cNvSpPr>
            <p:nvPr/>
          </p:nvSpPr>
          <p:spPr>
            <a:xfrm>
              <a:off x="8326748" y="3267007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85786" y="2356017"/>
            <a:ext cx="7131398" cy="2215991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Run </a:t>
            </a:r>
            <a:r>
              <a:rPr lang="en-US" altLang="ko-KR" sz="1600" dirty="0" err="1">
                <a:latin typeface="Ebrima" pitchFamily="2" charset="0"/>
                <a:ea typeface="Ebrima" pitchFamily="2" charset="0"/>
                <a:cs typeface="Ebrima" pitchFamily="2" charset="0"/>
              </a:rPr>
              <a:t>InfluxDB</a:t>
            </a: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Container</a:t>
            </a: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docker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run –d --name=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influxdb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–net=host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influxdb</a:t>
            </a:r>
            <a:endParaRPr lang="en-US" altLang="ko-KR" sz="1600" b="1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Make and run </a:t>
            </a:r>
            <a:r>
              <a:rPr lang="en-US" altLang="ko-KR" sz="1600" dirty="0" err="1">
                <a:latin typeface="Ebrima" pitchFamily="2" charset="0"/>
                <a:ea typeface="Ebrima" pitchFamily="2" charset="0"/>
                <a:cs typeface="Ebrima" pitchFamily="2" charset="0"/>
              </a:rPr>
              <a:t>Chronograf</a:t>
            </a: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container</a:t>
            </a: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</a:t>
            </a:r>
            <a:r>
              <a:rPr lang="ko-KR" altLang="en-US" sz="1600" b="1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" altLang="ko-KR" sz="1600" b="1" dirty="0">
                <a:solidFill>
                  <a:srgbClr val="FF0000"/>
                </a:solidFill>
                <a:latin typeface="맑은 고딕 (본문)"/>
              </a:rPr>
              <a:t>docker run -p 8888:8888 --net=host chronograf --influxdb-url=http://&lt;NUC IP&gt;:8086</a:t>
            </a:r>
          </a:p>
          <a:p>
            <a:pPr lvl="1"/>
            <a:endParaRPr lang="en-US" altLang="ko-KR" sz="1600" dirty="0">
              <a:latin typeface="맑은 고딕 (본문)"/>
            </a:endParaRPr>
          </a:p>
          <a:p>
            <a:endParaRPr lang="en-US" altLang="ko-KR" sz="2000" dirty="0">
              <a:latin typeface="맑은 고딕 (본문)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7358082" y="1981753"/>
            <a:ext cx="1437469" cy="1099776"/>
            <a:chOff x="7349373" y="697530"/>
            <a:chExt cx="1437469" cy="1099776"/>
          </a:xfrm>
        </p:grpSpPr>
        <p:grpSp>
          <p:nvGrpSpPr>
            <p:cNvPr id="18" name="그룹 44"/>
            <p:cNvGrpSpPr/>
            <p:nvPr/>
          </p:nvGrpSpPr>
          <p:grpSpPr>
            <a:xfrm>
              <a:off x="7715272" y="714354"/>
              <a:ext cx="1071570" cy="1082952"/>
              <a:chOff x="1435042" y="4196530"/>
              <a:chExt cx="1130380" cy="1142387"/>
            </a:xfrm>
          </p:grpSpPr>
          <p:sp>
            <p:nvSpPr>
              <p:cNvPr id="20" name="타원형 설명선 19"/>
              <p:cNvSpPr/>
              <p:nvPr/>
            </p:nvSpPr>
            <p:spPr>
              <a:xfrm>
                <a:off x="1435042" y="4196530"/>
                <a:ext cx="1130380" cy="1130380"/>
              </a:xfrm>
              <a:prstGeom prst="wedgeEllipseCallout">
                <a:avLst>
                  <a:gd name="adj1" fmla="val -30891"/>
                  <a:gd name="adj2" fmla="val 62500"/>
                </a:avLst>
              </a:prstGeom>
              <a:solidFill>
                <a:schemeClr val="bg1"/>
              </a:solidFill>
              <a:ln w="57150">
                <a:solidFill>
                  <a:srgbClr val="00747B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1" name="Picture 2" descr="http://publicdomainvectors.org/photos/Anonymous_Keyboard_1_icon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4229" y="4244330"/>
                <a:ext cx="1094586" cy="1094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7349373" y="697530"/>
              <a:ext cx="786206" cy="516892"/>
            </a:xfrm>
            <a:prstGeom prst="rect">
              <a:avLst/>
            </a:prstGeom>
          </p:spPr>
        </p:pic>
      </p:grpSp>
      <p:sp>
        <p:nvSpPr>
          <p:cNvPr id="22" name="제목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#1 Run </a:t>
            </a:r>
            <a:r>
              <a:rPr lang="en-US" altLang="ko-KR" dirty="0" err="1">
                <a:ea typeface="Ebrima" pitchFamily="2" charset="0"/>
              </a:rPr>
              <a:t>InfluxDB</a:t>
            </a:r>
            <a:r>
              <a:rPr lang="en-US" altLang="ko-KR" dirty="0">
                <a:ea typeface="Ebrima" pitchFamily="2" charset="0"/>
              </a:rPr>
              <a:t> &amp; </a:t>
            </a:r>
            <a:r>
              <a:rPr lang="en-US" altLang="ko-KR" dirty="0" err="1">
                <a:ea typeface="Ebrima" pitchFamily="2" charset="0"/>
              </a:rPr>
              <a:t>Chronograf</a:t>
            </a:r>
            <a:r>
              <a:rPr lang="en-US" altLang="ko-KR" dirty="0">
                <a:ea typeface="Ebrima" pitchFamily="2" charset="0"/>
              </a:rPr>
              <a:t> Containers on NUC</a:t>
            </a:r>
            <a:endParaRPr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887865" y="714356"/>
            <a:ext cx="7613226" cy="5744680"/>
            <a:chOff x="610644" y="563416"/>
            <a:chExt cx="8167667" cy="6163044"/>
          </a:xfrm>
        </p:grpSpPr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id="{F691BCF1-9EE4-F940-B16A-0EDF9F02C648}"/>
                </a:ext>
              </a:extLst>
            </p:cNvPr>
            <p:cNvSpPr/>
            <p:nvPr/>
          </p:nvSpPr>
          <p:spPr>
            <a:xfrm>
              <a:off x="610644" y="1260936"/>
              <a:ext cx="7715370" cy="5100145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rgbClr val="7030A0"/>
                </a:gs>
              </a:gsLst>
              <a:path path="circle">
                <a:fillToRect l="50000" t="-80000" r="50000" b="180000"/>
              </a:path>
              <a:tileRect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185454" y="2167211"/>
              <a:ext cx="4740364" cy="2171161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BF0A9CAE-C7B6-8E43-ABE8-23E0F69A25CF}"/>
                </a:ext>
              </a:extLst>
            </p:cNvPr>
            <p:cNvSpPr/>
            <p:nvPr/>
          </p:nvSpPr>
          <p:spPr>
            <a:xfrm>
              <a:off x="1070344" y="5137907"/>
              <a:ext cx="6719642" cy="79200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6" name="Picture 2" descr="http://beta3.finance.si/pics/cache_no/notebook.1411555873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3716" y="5995701"/>
              <a:ext cx="904595" cy="730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12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0868" r="20868"/>
            <a:stretch/>
          </p:blipFill>
          <p:spPr>
            <a:xfrm>
              <a:off x="6640260" y="563416"/>
              <a:ext cx="754250" cy="1942838"/>
            </a:xfrm>
            <a:prstGeom prst="rect">
              <a:avLst/>
            </a:prstGeom>
          </p:spPr>
        </p:pic>
        <p:sp>
          <p:nvSpPr>
            <p:cNvPr id="18" name="Rounded Rectangle 3"/>
            <p:cNvSpPr/>
            <p:nvPr/>
          </p:nvSpPr>
          <p:spPr>
            <a:xfrm>
              <a:off x="1073244" y="1680857"/>
              <a:ext cx="6575484" cy="3663058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19" name="모서리가 둥근 직사각형 19"/>
            <p:cNvSpPr/>
            <p:nvPr/>
          </p:nvSpPr>
          <p:spPr>
            <a:xfrm>
              <a:off x="1256041" y="4627666"/>
              <a:ext cx="6183791" cy="708348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166665" y="1705837"/>
              <a:ext cx="2388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Control Tower</a:t>
              </a:r>
            </a:p>
          </p:txBody>
        </p:sp>
        <p:grpSp>
          <p:nvGrpSpPr>
            <p:cNvPr id="21" name="그룹 35"/>
            <p:cNvGrpSpPr/>
            <p:nvPr/>
          </p:nvGrpSpPr>
          <p:grpSpPr>
            <a:xfrm>
              <a:off x="1223740" y="2246472"/>
              <a:ext cx="1468692" cy="1953719"/>
              <a:chOff x="2577148" y="3173075"/>
              <a:chExt cx="1658950" cy="929318"/>
            </a:xfrm>
          </p:grpSpPr>
          <p:sp>
            <p:nvSpPr>
              <p:cNvPr id="44" name="모서리가 둥근 직사각형 43"/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2591654" y="3203584"/>
                <a:ext cx="1629935" cy="267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Orchestration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</a:p>
            </p:txBody>
          </p:sp>
        </p:grpSp>
        <p:grpSp>
          <p:nvGrpSpPr>
            <p:cNvPr id="22" name="그룹 38"/>
            <p:cNvGrpSpPr/>
            <p:nvPr/>
          </p:nvGrpSpPr>
          <p:grpSpPr>
            <a:xfrm>
              <a:off x="5925818" y="2246472"/>
              <a:ext cx="1468692" cy="1953719"/>
              <a:chOff x="2577148" y="3173075"/>
              <a:chExt cx="1658950" cy="929318"/>
            </a:xfrm>
          </p:grpSpPr>
          <p:sp>
            <p:nvSpPr>
              <p:cNvPr id="42" name="모서리가 둥근 직사각형 41"/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rgbClr val="3FADFF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2641321" y="3207191"/>
                <a:ext cx="1530602" cy="365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Visibility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grpSp>
          <p:nvGrpSpPr>
            <p:cNvPr id="23" name="그룹 41"/>
            <p:cNvGrpSpPr/>
            <p:nvPr/>
          </p:nvGrpSpPr>
          <p:grpSpPr>
            <a:xfrm>
              <a:off x="4357350" y="2248066"/>
              <a:ext cx="1468692" cy="1953719"/>
              <a:chOff x="2577148" y="3173075"/>
              <a:chExt cx="1658950" cy="929318"/>
            </a:xfrm>
          </p:grpSpPr>
          <p:sp>
            <p:nvSpPr>
              <p:cNvPr id="40" name="모서리가 둥근 직사각형 39"/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2679532" y="3201990"/>
                <a:ext cx="1454180" cy="376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Intelligence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  <a:b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</a:b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grpSp>
          <p:nvGrpSpPr>
            <p:cNvPr id="24" name="그룹 44"/>
            <p:cNvGrpSpPr/>
            <p:nvPr/>
          </p:nvGrpSpPr>
          <p:grpSpPr>
            <a:xfrm>
              <a:off x="2792208" y="2249541"/>
              <a:ext cx="1468692" cy="1953719"/>
              <a:chOff x="2577148" y="3173075"/>
              <a:chExt cx="1658950" cy="929318"/>
            </a:xfrm>
          </p:grpSpPr>
          <p:sp>
            <p:nvSpPr>
              <p:cNvPr id="38" name="모서리가 둥근 직사각형 37"/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rgbClr val="3FADFF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2668610" y="3200515"/>
                <a:ext cx="1476022" cy="376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Provisioning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  <a:b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</a:b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pic>
          <p:nvPicPr>
            <p:cNvPr id="25" name="Picture 2" descr="MAAS logo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1426" y="2886594"/>
              <a:ext cx="1190256" cy="1190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6" name="그룹 49"/>
            <p:cNvGrpSpPr/>
            <p:nvPr/>
          </p:nvGrpSpPr>
          <p:grpSpPr>
            <a:xfrm>
              <a:off x="7263892" y="5556436"/>
              <a:ext cx="649606" cy="626389"/>
              <a:chOff x="4523386" y="5790500"/>
              <a:chExt cx="434064" cy="438083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4542123" y="5810286"/>
                <a:ext cx="396590" cy="3965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37" name="그림 7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23386" y="5790500"/>
                <a:ext cx="434064" cy="438083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999EBDD-4B2F-6640-A004-56F18BFB08BB}"/>
                </a:ext>
              </a:extLst>
            </p:cNvPr>
            <p:cNvSpPr txBox="1"/>
            <p:nvPr/>
          </p:nvSpPr>
          <p:spPr>
            <a:xfrm>
              <a:off x="1193856" y="5619180"/>
              <a:ext cx="1905820" cy="363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/>
                <a:t>Linux Ubuntu OS</a:t>
              </a:r>
              <a:endParaRPr kumimoji="1" lang="ko-KR" altLang="en-US" sz="1600" dirty="0"/>
            </a:p>
          </p:txBody>
        </p:sp>
        <p:pic>
          <p:nvPicPr>
            <p:cNvPr id="28" name="Picture 2" descr="runcì ëí ì´ë¯¸ì§ ê²ìê²°ê³¼">
              <a:extLst>
                <a:ext uri="{FF2B5EF4-FFF2-40B4-BE49-F238E27FC236}">
                  <a16:creationId xmlns:a16="http://schemas.microsoft.com/office/drawing/2014/main" id="{BC49A34F-25A5-FD4E-86DB-5589932EA5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3181" y="4688482"/>
              <a:ext cx="848149" cy="590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B209BA4-85A0-8049-B115-346001B7309C}"/>
                </a:ext>
              </a:extLst>
            </p:cNvPr>
            <p:cNvSpPr txBox="1"/>
            <p:nvPr/>
          </p:nvSpPr>
          <p:spPr>
            <a:xfrm>
              <a:off x="3960836" y="4813064"/>
              <a:ext cx="1806488" cy="363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/>
                <a:t>Docker Runtime</a:t>
              </a:r>
              <a:endParaRPr kumimoji="1" lang="ko-KR" altLang="en-US" sz="1600" dirty="0"/>
            </a:p>
          </p:txBody>
        </p:sp>
        <p:pic>
          <p:nvPicPr>
            <p:cNvPr id="30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A9E1E5F1-707A-8F4B-AF51-BFE8E74E84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2162223" y="3849992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31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7FC1AF0B-364A-1346-A7E9-A6BC59DD51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3726954" y="3839608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32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40271248-2CC4-6F4D-B7E0-5F429EE51B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5306966" y="3808397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33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8F83B19D-BB1A-314D-B633-FF9A3ACCB4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7007258" y="3797298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34" name="Picture 5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13"/>
            <a:stretch/>
          </p:blipFill>
          <p:spPr>
            <a:xfrm>
              <a:off x="6204240" y="3041741"/>
              <a:ext cx="911846" cy="495320"/>
            </a:xfrm>
            <a:prstGeom prst="rect">
              <a:avLst/>
            </a:prstGeom>
          </p:spPr>
        </p:pic>
        <p:pic>
          <p:nvPicPr>
            <p:cNvPr id="35" name="Picture 2" descr="influxdb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9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42" t="30553" r="22540" b="31279"/>
            <a:stretch/>
          </p:blipFill>
          <p:spPr bwMode="auto">
            <a:xfrm>
              <a:off x="6033779" y="3597877"/>
              <a:ext cx="1246292" cy="322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제목 4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Tower Lab: Concept</a:t>
            </a:r>
            <a:endParaRPr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24555" y="2000240"/>
            <a:ext cx="7805097" cy="2857901"/>
            <a:chOff x="624555" y="1513030"/>
            <a:chExt cx="7805097" cy="2857901"/>
          </a:xfrm>
        </p:grpSpPr>
        <p:sp>
          <p:nvSpPr>
            <p:cNvPr id="13" name="직사각형 12"/>
            <p:cNvSpPr/>
            <p:nvPr/>
          </p:nvSpPr>
          <p:spPr>
            <a:xfrm>
              <a:off x="664319" y="1547532"/>
              <a:ext cx="7708878" cy="2770067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>
              <a:spLocks noChangeAspect="1"/>
            </p:cNvSpPr>
            <p:nvPr/>
          </p:nvSpPr>
          <p:spPr>
            <a:xfrm>
              <a:off x="8326748" y="4266633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85786" y="2088752"/>
            <a:ext cx="7131398" cy="2646878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Install python-pip</a:t>
            </a: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" altLang="ko-KR" sz="1600" b="1" dirty="0">
                <a:solidFill>
                  <a:srgbClr val="FF0000"/>
                </a:solidFill>
                <a:latin typeface="맑은 고딕 (본문)"/>
              </a:rPr>
              <a:t>sudo apt-get install -y libcurl3 openssl curl</a:t>
            </a:r>
            <a:endParaRPr lang="en-US" altLang="ko-KR" sz="1600" b="1" dirty="0">
              <a:solidFill>
                <a:srgbClr val="FF0000"/>
              </a:solidFill>
              <a:latin typeface="맑은 고딕 (본문)"/>
            </a:endParaRP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" altLang="ko-KR" sz="1600" b="1" dirty="0">
                <a:solidFill>
                  <a:srgbClr val="FF0000"/>
                </a:solidFill>
                <a:latin typeface="맑은 고딕 (본문)"/>
              </a:rPr>
              <a:t>sudo apt-get install -y python2.7 python-pip</a:t>
            </a:r>
            <a:endParaRPr lang="en-US" altLang="ko-KR" sz="1600" b="1" dirty="0">
              <a:solidFill>
                <a:srgbClr val="FF0000"/>
              </a:solidFill>
              <a:latin typeface="맑은 고딕 (본문)"/>
            </a:endParaRP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install –y python3-pip</a:t>
            </a:r>
          </a:p>
          <a:p>
            <a:endParaRPr lang="en-US" altLang="ko-KR" dirty="0">
              <a:latin typeface="맑은 고딕 (본문)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Install python package</a:t>
            </a: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pip install requests</a:t>
            </a: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pip install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kafka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-python</a:t>
            </a: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pip install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influxdb</a:t>
            </a:r>
            <a:endParaRPr lang="en-US" altLang="ko-KR" sz="1600" b="1" dirty="0">
              <a:solidFill>
                <a:srgbClr val="FF0000"/>
              </a:solidFill>
              <a:latin typeface="맑은 고딕 (본문)"/>
            </a:endParaRP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pip install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msgpack</a:t>
            </a:r>
            <a:endParaRPr lang="en-US" altLang="ko-KR" sz="1600" b="1" dirty="0">
              <a:solidFill>
                <a:srgbClr val="FF0000"/>
              </a:solidFill>
              <a:latin typeface="맑은 고딕 (본문)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7358082" y="1714488"/>
            <a:ext cx="1437469" cy="1099776"/>
            <a:chOff x="7349373" y="697530"/>
            <a:chExt cx="1437469" cy="1099776"/>
          </a:xfrm>
        </p:grpSpPr>
        <p:grpSp>
          <p:nvGrpSpPr>
            <p:cNvPr id="18" name="그룹 44"/>
            <p:cNvGrpSpPr/>
            <p:nvPr/>
          </p:nvGrpSpPr>
          <p:grpSpPr>
            <a:xfrm>
              <a:off x="7715272" y="714354"/>
              <a:ext cx="1071570" cy="1082952"/>
              <a:chOff x="1435042" y="4196530"/>
              <a:chExt cx="1130380" cy="1142387"/>
            </a:xfrm>
          </p:grpSpPr>
          <p:sp>
            <p:nvSpPr>
              <p:cNvPr id="20" name="타원형 설명선 19"/>
              <p:cNvSpPr/>
              <p:nvPr/>
            </p:nvSpPr>
            <p:spPr>
              <a:xfrm>
                <a:off x="1435042" y="4196530"/>
                <a:ext cx="1130380" cy="1130380"/>
              </a:xfrm>
              <a:prstGeom prst="wedgeEllipseCallout">
                <a:avLst>
                  <a:gd name="adj1" fmla="val -30891"/>
                  <a:gd name="adj2" fmla="val 62500"/>
                </a:avLst>
              </a:prstGeom>
              <a:solidFill>
                <a:schemeClr val="bg1"/>
              </a:solidFill>
              <a:ln w="57150">
                <a:solidFill>
                  <a:srgbClr val="00747B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1" name="Picture 2" descr="http://publicdomainvectors.org/photos/Anonymous_Keyboard_1_icon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4229" y="4244330"/>
                <a:ext cx="1094586" cy="1094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7349373" y="697530"/>
              <a:ext cx="786206" cy="516892"/>
            </a:xfrm>
            <a:prstGeom prst="rect">
              <a:avLst/>
            </a:prstGeom>
          </p:spPr>
        </p:pic>
      </p:grpSp>
      <p:sp>
        <p:nvSpPr>
          <p:cNvPr id="22" name="제목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#2 Install python </a:t>
            </a:r>
            <a:r>
              <a:rPr lang="en-US" altLang="ko-KR" dirty="0" err="1">
                <a:ea typeface="Ebrima" pitchFamily="2" charset="0"/>
              </a:rPr>
              <a:t>packages:for</a:t>
            </a:r>
            <a:r>
              <a:rPr lang="en-US" altLang="ko-KR" dirty="0">
                <a:ea typeface="Ebrima" pitchFamily="2" charset="0"/>
              </a:rPr>
              <a:t> python Kafka consumer</a:t>
            </a:r>
            <a:endParaRPr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785786" y="1660124"/>
            <a:ext cx="7131398" cy="4555093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Open ‘broker_to_influxdb.py’ code</a:t>
            </a: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vi ~/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SmartX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-mini/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ubuntu-kafkatodb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/broker_to_influxdb.py</a:t>
            </a:r>
          </a:p>
          <a:p>
            <a:pPr lvl="1"/>
            <a:endParaRPr lang="en-US" altLang="ko-KR" sz="1600" b="1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endParaRPr lang="en-US" altLang="ko-KR" dirty="0">
              <a:latin typeface="맑은 고딕 (본문)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Run python code </a:t>
            </a: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</a:t>
            </a:r>
            <a:r>
              <a:rPr lang="ko-KR" altLang="en-US" sz="1600" b="1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sysctl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–w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fs.file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-max=100000</a:t>
            </a: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ulimit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–S –n 2048</a:t>
            </a: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python ~/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SmartX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-mini/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ubuntu-kafkatodb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/broker_to_influxdb.py</a:t>
            </a:r>
          </a:p>
          <a:p>
            <a:pPr lvl="1"/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ko-KR" altLang="en-US" sz="1600" dirty="0">
              <a:solidFill>
                <a:srgbClr val="FF0000"/>
              </a:solidFill>
              <a:latin typeface="맑은 고딕 (본문)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895577" y="2358416"/>
            <a:ext cx="7221164" cy="1903618"/>
            <a:chOff x="570161" y="2808501"/>
            <a:chExt cx="7783439" cy="2051843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0161" y="2808501"/>
              <a:ext cx="7783439" cy="2051843"/>
            </a:xfrm>
            <a:prstGeom prst="rect">
              <a:avLst/>
            </a:prstGeom>
          </p:spPr>
        </p:pic>
        <p:sp>
          <p:nvSpPr>
            <p:cNvPr id="34" name="직사각형 33"/>
            <p:cNvSpPr/>
            <p:nvPr/>
          </p:nvSpPr>
          <p:spPr>
            <a:xfrm flipV="1">
              <a:off x="4824248" y="3807373"/>
              <a:ext cx="1048407" cy="15765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 flipV="1">
              <a:off x="5504794" y="4392179"/>
              <a:ext cx="1048407" cy="15765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295515" y="3540185"/>
              <a:ext cx="2327720" cy="281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Modify to your </a:t>
              </a:r>
              <a:r>
                <a:rPr lang="en-US" altLang="ko-KR" sz="1100" dirty="0" err="1">
                  <a:solidFill>
                    <a:schemeClr val="bg1"/>
                  </a:solidFill>
                </a:rPr>
                <a:t>nuc</a:t>
              </a:r>
              <a:r>
                <a:rPr lang="en-US" altLang="ko-KR" sz="1100" dirty="0">
                  <a:solidFill>
                    <a:schemeClr val="bg1"/>
                  </a:solidFill>
                </a:rPr>
                <a:t> IP Address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27421" y="4115180"/>
              <a:ext cx="2327720" cy="281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Modify to your </a:t>
              </a:r>
              <a:r>
                <a:rPr lang="en-US" altLang="ko-KR" sz="1100" dirty="0" err="1">
                  <a:solidFill>
                    <a:schemeClr val="bg1"/>
                  </a:solidFill>
                </a:rPr>
                <a:t>nuc</a:t>
              </a:r>
              <a:r>
                <a:rPr lang="en-US" altLang="ko-KR" sz="1100" dirty="0">
                  <a:solidFill>
                    <a:schemeClr val="bg1"/>
                  </a:solidFill>
                </a:rPr>
                <a:t> IP Address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24555" y="1571612"/>
            <a:ext cx="7805097" cy="4062913"/>
            <a:chOff x="624555" y="1513030"/>
            <a:chExt cx="7805097" cy="4062913"/>
          </a:xfrm>
        </p:grpSpPr>
        <p:sp>
          <p:nvSpPr>
            <p:cNvPr id="23" name="직사각형 22"/>
            <p:cNvSpPr/>
            <p:nvPr/>
          </p:nvSpPr>
          <p:spPr>
            <a:xfrm>
              <a:off x="664319" y="1547532"/>
              <a:ext cx="7708878" cy="3966026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>
              <a:spLocks noChangeAspect="1"/>
            </p:cNvSpPr>
            <p:nvPr/>
          </p:nvSpPr>
          <p:spPr>
            <a:xfrm>
              <a:off x="8326748" y="5471645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7358082" y="1285860"/>
            <a:ext cx="1437469" cy="1099776"/>
            <a:chOff x="7349373" y="697530"/>
            <a:chExt cx="1437469" cy="1099776"/>
          </a:xfrm>
        </p:grpSpPr>
        <p:grpSp>
          <p:nvGrpSpPr>
            <p:cNvPr id="28" name="그룹 44"/>
            <p:cNvGrpSpPr/>
            <p:nvPr/>
          </p:nvGrpSpPr>
          <p:grpSpPr>
            <a:xfrm>
              <a:off x="7715272" y="714354"/>
              <a:ext cx="1071570" cy="1082952"/>
              <a:chOff x="1435042" y="4196530"/>
              <a:chExt cx="1130380" cy="1142387"/>
            </a:xfrm>
          </p:grpSpPr>
          <p:sp>
            <p:nvSpPr>
              <p:cNvPr id="30" name="타원형 설명선 29"/>
              <p:cNvSpPr/>
              <p:nvPr/>
            </p:nvSpPr>
            <p:spPr>
              <a:xfrm>
                <a:off x="1435042" y="4196530"/>
                <a:ext cx="1130380" cy="1130380"/>
              </a:xfrm>
              <a:prstGeom prst="wedgeEllipseCallout">
                <a:avLst>
                  <a:gd name="adj1" fmla="val -30891"/>
                  <a:gd name="adj2" fmla="val 62500"/>
                </a:avLst>
              </a:prstGeom>
              <a:solidFill>
                <a:schemeClr val="bg1"/>
              </a:solidFill>
              <a:ln w="57150">
                <a:solidFill>
                  <a:srgbClr val="00747B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" name="Picture 2" descr="http://publicdomainvectors.org/photos/Anonymous_Keyboard_1_icon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4229" y="4244330"/>
                <a:ext cx="1094586" cy="1094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7349373" y="697530"/>
              <a:ext cx="786206" cy="516892"/>
            </a:xfrm>
            <a:prstGeom prst="rect">
              <a:avLst/>
            </a:prstGeom>
          </p:spPr>
        </p:pic>
      </p:grpSp>
      <p:sp>
        <p:nvSpPr>
          <p:cNvPr id="38" name="제목 37"/>
          <p:cNvSpPr>
            <a:spLocks noGrp="1"/>
          </p:cNvSpPr>
          <p:nvPr>
            <p:ph type="title"/>
          </p:nvPr>
        </p:nvSpPr>
        <p:spPr>
          <a:xfrm>
            <a:off x="457200" y="26127"/>
            <a:ext cx="6400816" cy="511156"/>
          </a:xfrm>
        </p:spPr>
        <p:txBody>
          <a:bodyPr>
            <a:noAutofit/>
          </a:bodyPr>
          <a:lstStyle/>
          <a:p>
            <a:r>
              <a:rPr lang="en-US" altLang="ko-KR" dirty="0">
                <a:ea typeface="Ebrima" pitchFamily="2" charset="0"/>
              </a:rPr>
              <a:t>#3 Broker to </a:t>
            </a:r>
            <a:r>
              <a:rPr lang="en-US" altLang="ko-KR" dirty="0" err="1">
                <a:ea typeface="Ebrima" pitchFamily="2" charset="0"/>
              </a:rPr>
              <a:t>InfluxDB</a:t>
            </a:r>
            <a:r>
              <a:rPr lang="en-US" altLang="ko-KR" dirty="0">
                <a:ea typeface="Ebrima" pitchFamily="2" charset="0"/>
              </a:rPr>
              <a:t> </a:t>
            </a:r>
            <a:r>
              <a:rPr lang="en-US" altLang="ko-KR" dirty="0" err="1">
                <a:ea typeface="Ebrima" pitchFamily="2" charset="0"/>
              </a:rPr>
              <a:t>code:Modify</a:t>
            </a:r>
            <a:r>
              <a:rPr lang="en-US" altLang="ko-KR" dirty="0">
                <a:ea typeface="Ebrima" pitchFamily="2" charset="0"/>
              </a:rPr>
              <a:t> &amp; Run python code</a:t>
            </a:r>
            <a:endParaRPr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85786" y="1535354"/>
            <a:ext cx="7131398" cy="584775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Open Web browser and connect to </a:t>
            </a:r>
            <a:r>
              <a:rPr lang="en-US" altLang="ko-KR" sz="1600" dirty="0" err="1">
                <a:latin typeface="Ebrima" pitchFamily="2" charset="0"/>
                <a:ea typeface="Ebrima" pitchFamily="2" charset="0"/>
                <a:cs typeface="Ebrima" pitchFamily="2" charset="0"/>
              </a:rPr>
              <a:t>Chronograf</a:t>
            </a: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Dashboard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http://&lt;NUC IP&gt;:8888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24555" y="1446842"/>
            <a:ext cx="7805097" cy="4268174"/>
            <a:chOff x="624555" y="1513030"/>
            <a:chExt cx="7805097" cy="4268174"/>
          </a:xfrm>
        </p:grpSpPr>
        <p:sp>
          <p:nvSpPr>
            <p:cNvPr id="20" name="직사각형 19"/>
            <p:cNvSpPr/>
            <p:nvPr/>
          </p:nvSpPr>
          <p:spPr>
            <a:xfrm>
              <a:off x="664319" y="1547532"/>
              <a:ext cx="7708878" cy="4180340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>
              <a:spLocks noChangeAspect="1"/>
            </p:cNvSpPr>
            <p:nvPr/>
          </p:nvSpPr>
          <p:spPr>
            <a:xfrm>
              <a:off x="8326748" y="5676906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5F888EC9-C224-A34E-8F48-D501D24B38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334" y="2161222"/>
            <a:ext cx="6425376" cy="3320420"/>
          </a:xfrm>
          <a:prstGeom prst="rect">
            <a:avLst/>
          </a:prstGeom>
        </p:spPr>
      </p:pic>
      <p:grpSp>
        <p:nvGrpSpPr>
          <p:cNvPr id="30" name="그룹 29"/>
          <p:cNvGrpSpPr/>
          <p:nvPr/>
        </p:nvGrpSpPr>
        <p:grpSpPr>
          <a:xfrm>
            <a:off x="7358082" y="1071546"/>
            <a:ext cx="1437469" cy="1189320"/>
            <a:chOff x="7358082" y="1071546"/>
            <a:chExt cx="1437469" cy="1189320"/>
          </a:xfrm>
        </p:grpSpPr>
        <p:grpSp>
          <p:nvGrpSpPr>
            <p:cNvPr id="24" name="그룹 44"/>
            <p:cNvGrpSpPr/>
            <p:nvPr/>
          </p:nvGrpSpPr>
          <p:grpSpPr>
            <a:xfrm>
              <a:off x="7723981" y="1177914"/>
              <a:ext cx="1071570" cy="1082952"/>
              <a:chOff x="1435042" y="4196530"/>
              <a:chExt cx="1130380" cy="1142387"/>
            </a:xfrm>
          </p:grpSpPr>
          <p:sp>
            <p:nvSpPr>
              <p:cNvPr id="26" name="타원형 설명선 25"/>
              <p:cNvSpPr/>
              <p:nvPr/>
            </p:nvSpPr>
            <p:spPr>
              <a:xfrm>
                <a:off x="1435042" y="4196530"/>
                <a:ext cx="1130380" cy="1130380"/>
              </a:xfrm>
              <a:prstGeom prst="wedgeEllipseCallout">
                <a:avLst>
                  <a:gd name="adj1" fmla="val -30891"/>
                  <a:gd name="adj2" fmla="val 62500"/>
                </a:avLst>
              </a:prstGeom>
              <a:solidFill>
                <a:schemeClr val="bg1"/>
              </a:solidFill>
              <a:ln w="57150">
                <a:solidFill>
                  <a:srgbClr val="00747B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7" name="Picture 2" descr="http://publicdomainvectors.org/photos/Anonymous_Keyboard_1_icon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4229" y="4244330"/>
                <a:ext cx="1094586" cy="1094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 descr="http://beta3.finance.si/pics/cache_no/notebook.1411555873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082" y="1071546"/>
              <a:ext cx="707456" cy="571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제목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#4 Configure </a:t>
            </a:r>
            <a:r>
              <a:rPr lang="en-US" altLang="ko-KR" dirty="0" err="1">
                <a:ea typeface="Ebrima" pitchFamily="2" charset="0"/>
              </a:rPr>
              <a:t>Chronograf</a:t>
            </a:r>
            <a:r>
              <a:rPr lang="en-US" altLang="ko-KR" dirty="0">
                <a:ea typeface="Ebrima" pitchFamily="2" charset="0"/>
              </a:rPr>
              <a:t> Dashboard (1/4)</a:t>
            </a:r>
            <a:endParaRPr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741232" y="2352876"/>
            <a:ext cx="7545544" cy="2560582"/>
            <a:chOff x="291516" y="2631651"/>
            <a:chExt cx="8302100" cy="2817319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49B746E-EAF2-2A4C-81BF-2605CF446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516" y="2631651"/>
              <a:ext cx="8302100" cy="2817319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24742AE-A87D-3942-B049-AE9D3CD7D0F8}"/>
                </a:ext>
              </a:extLst>
            </p:cNvPr>
            <p:cNvSpPr/>
            <p:nvPr/>
          </p:nvSpPr>
          <p:spPr>
            <a:xfrm>
              <a:off x="291516" y="3512634"/>
              <a:ext cx="1002025" cy="33453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E98812A-4D94-5E40-AD81-2BBB92AF67A2}"/>
                </a:ext>
              </a:extLst>
            </p:cNvPr>
            <p:cNvSpPr/>
            <p:nvPr/>
          </p:nvSpPr>
          <p:spPr>
            <a:xfrm>
              <a:off x="4181918" y="4335671"/>
              <a:ext cx="903038" cy="29208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85786" y="1984454"/>
            <a:ext cx="7131398" cy="338554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Create Dash board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624555" y="1895942"/>
            <a:ext cx="7805097" cy="3247570"/>
            <a:chOff x="624555" y="1513030"/>
            <a:chExt cx="7805097" cy="3247570"/>
          </a:xfrm>
        </p:grpSpPr>
        <p:sp>
          <p:nvSpPr>
            <p:cNvPr id="14" name="직사각형 13"/>
            <p:cNvSpPr/>
            <p:nvPr/>
          </p:nvSpPr>
          <p:spPr>
            <a:xfrm>
              <a:off x="664319" y="1547532"/>
              <a:ext cx="7708878" cy="3162102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>
              <a:spLocks noChangeAspect="1"/>
            </p:cNvSpPr>
            <p:nvPr/>
          </p:nvSpPr>
          <p:spPr>
            <a:xfrm>
              <a:off x="8326748" y="4656302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7358082" y="1209868"/>
            <a:ext cx="1437469" cy="1189320"/>
            <a:chOff x="7358082" y="1071546"/>
            <a:chExt cx="1437469" cy="1189320"/>
          </a:xfrm>
        </p:grpSpPr>
        <p:grpSp>
          <p:nvGrpSpPr>
            <p:cNvPr id="28" name="그룹 44"/>
            <p:cNvGrpSpPr/>
            <p:nvPr/>
          </p:nvGrpSpPr>
          <p:grpSpPr>
            <a:xfrm>
              <a:off x="7723981" y="1177914"/>
              <a:ext cx="1071570" cy="1082952"/>
              <a:chOff x="1435042" y="4196530"/>
              <a:chExt cx="1130380" cy="1142387"/>
            </a:xfrm>
          </p:grpSpPr>
          <p:sp>
            <p:nvSpPr>
              <p:cNvPr id="30" name="타원형 설명선 29"/>
              <p:cNvSpPr/>
              <p:nvPr/>
            </p:nvSpPr>
            <p:spPr>
              <a:xfrm>
                <a:off x="1435042" y="4196530"/>
                <a:ext cx="1130380" cy="1130380"/>
              </a:xfrm>
              <a:prstGeom prst="wedgeEllipseCallout">
                <a:avLst>
                  <a:gd name="adj1" fmla="val -30891"/>
                  <a:gd name="adj2" fmla="val 62500"/>
                </a:avLst>
              </a:prstGeom>
              <a:solidFill>
                <a:schemeClr val="bg1"/>
              </a:solidFill>
              <a:ln w="57150">
                <a:solidFill>
                  <a:srgbClr val="00747B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" name="Picture 2" descr="http://publicdomainvectors.org/photos/Anonymous_Keyboard_1_icon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4229" y="4244330"/>
                <a:ext cx="1094586" cy="1094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 descr="http://beta3.finance.si/pics/cache_no/notebook.1411555873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082" y="1071546"/>
              <a:ext cx="707456" cy="571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제목 3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#4 Configure </a:t>
            </a:r>
            <a:r>
              <a:rPr lang="en-US" altLang="ko-KR" dirty="0" err="1">
                <a:ea typeface="Ebrima" pitchFamily="2" charset="0"/>
              </a:rPr>
              <a:t>Chronograf</a:t>
            </a:r>
            <a:r>
              <a:rPr lang="en-US" altLang="ko-KR" dirty="0">
                <a:ea typeface="Ebrima" pitchFamily="2" charset="0"/>
              </a:rPr>
              <a:t> Dashboard (2/4)</a:t>
            </a:r>
            <a:endParaRPr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1081314" y="2330202"/>
            <a:ext cx="6980663" cy="2612548"/>
            <a:chOff x="1081314" y="2487336"/>
            <a:chExt cx="6980663" cy="2612548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11495C64-65F2-1F49-8458-2304EC0B7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314" y="2487336"/>
              <a:ext cx="6980663" cy="2612548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A374DEB-482D-4B49-9AD0-AB3308193DF2}"/>
                </a:ext>
              </a:extLst>
            </p:cNvPr>
            <p:cNvSpPr/>
            <p:nvPr/>
          </p:nvSpPr>
          <p:spPr>
            <a:xfrm>
              <a:off x="5341434" y="2509639"/>
              <a:ext cx="557561" cy="24471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53681AA-5D85-9A4A-A8E8-6E980E78133C}"/>
                </a:ext>
              </a:extLst>
            </p:cNvPr>
            <p:cNvSpPr/>
            <p:nvPr/>
          </p:nvSpPr>
          <p:spPr>
            <a:xfrm>
              <a:off x="2319453" y="3536194"/>
              <a:ext cx="602165" cy="21398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6" name="직사각형 5"/>
          <p:cNvSpPr/>
          <p:nvPr/>
        </p:nvSpPr>
        <p:spPr>
          <a:xfrm>
            <a:off x="785786" y="1984454"/>
            <a:ext cx="7131398" cy="338554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Add Cell &amp; Data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624555" y="1895942"/>
            <a:ext cx="7805097" cy="3247570"/>
            <a:chOff x="624555" y="1513030"/>
            <a:chExt cx="7805097" cy="3247570"/>
          </a:xfrm>
        </p:grpSpPr>
        <p:sp>
          <p:nvSpPr>
            <p:cNvPr id="18" name="직사각형 17"/>
            <p:cNvSpPr/>
            <p:nvPr/>
          </p:nvSpPr>
          <p:spPr>
            <a:xfrm>
              <a:off x="664319" y="1547532"/>
              <a:ext cx="7708878" cy="3162102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>
              <a:spLocks noChangeAspect="1"/>
            </p:cNvSpPr>
            <p:nvPr/>
          </p:nvSpPr>
          <p:spPr>
            <a:xfrm>
              <a:off x="8326748" y="4656302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358082" y="1209868"/>
            <a:ext cx="1437469" cy="1189320"/>
            <a:chOff x="7358082" y="1071546"/>
            <a:chExt cx="1437469" cy="1189320"/>
          </a:xfrm>
        </p:grpSpPr>
        <p:grpSp>
          <p:nvGrpSpPr>
            <p:cNvPr id="27" name="그룹 44"/>
            <p:cNvGrpSpPr/>
            <p:nvPr/>
          </p:nvGrpSpPr>
          <p:grpSpPr>
            <a:xfrm>
              <a:off x="7723981" y="1177914"/>
              <a:ext cx="1071570" cy="1082952"/>
              <a:chOff x="1435042" y="4196530"/>
              <a:chExt cx="1130380" cy="1142387"/>
            </a:xfrm>
          </p:grpSpPr>
          <p:sp>
            <p:nvSpPr>
              <p:cNvPr id="29" name="타원형 설명선 28"/>
              <p:cNvSpPr/>
              <p:nvPr/>
            </p:nvSpPr>
            <p:spPr>
              <a:xfrm>
                <a:off x="1435042" y="4196530"/>
                <a:ext cx="1130380" cy="1130380"/>
              </a:xfrm>
              <a:prstGeom prst="wedgeEllipseCallout">
                <a:avLst>
                  <a:gd name="adj1" fmla="val -30891"/>
                  <a:gd name="adj2" fmla="val 62500"/>
                </a:avLst>
              </a:prstGeom>
              <a:solidFill>
                <a:schemeClr val="bg1"/>
              </a:solidFill>
              <a:ln w="57150">
                <a:solidFill>
                  <a:srgbClr val="00747B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0" name="Picture 2" descr="http://publicdomainvectors.org/photos/Anonymous_Keyboard_1_icon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4229" y="4244330"/>
                <a:ext cx="1094586" cy="1094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8" name="Picture 2" descr="http://beta3.finance.si/pics/cache_no/notebook.1411555873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082" y="1071546"/>
              <a:ext cx="707456" cy="571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#4 Configure </a:t>
            </a:r>
            <a:r>
              <a:rPr lang="en-US" altLang="ko-KR" dirty="0" err="1">
                <a:ea typeface="Ebrima" pitchFamily="2" charset="0"/>
              </a:rPr>
              <a:t>Chronograf</a:t>
            </a:r>
            <a:r>
              <a:rPr lang="en-US" altLang="ko-KR" dirty="0">
                <a:ea typeface="Ebrima" pitchFamily="2" charset="0"/>
              </a:rPr>
              <a:t> Dashboard (3/4)</a:t>
            </a:r>
            <a:endParaRPr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812945" y="2643182"/>
            <a:ext cx="7430260" cy="2336114"/>
            <a:chOff x="155751" y="2487336"/>
            <a:chExt cx="8831789" cy="2776761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01DF2EB-36D7-2A4F-A244-D7FE200B1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751" y="2487336"/>
              <a:ext cx="8831789" cy="2776761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FC450C3-28CC-C140-BED2-61AB5A9D1329}"/>
                </a:ext>
              </a:extLst>
            </p:cNvPr>
            <p:cNvSpPr/>
            <p:nvPr/>
          </p:nvSpPr>
          <p:spPr>
            <a:xfrm>
              <a:off x="8513776" y="4231741"/>
              <a:ext cx="388732" cy="20072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48B22E6-E38C-494C-B591-95C7164BFB34}"/>
                </a:ext>
              </a:extLst>
            </p:cNvPr>
            <p:cNvSpPr/>
            <p:nvPr/>
          </p:nvSpPr>
          <p:spPr>
            <a:xfrm>
              <a:off x="8708142" y="2530335"/>
              <a:ext cx="254043" cy="24248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6" name="직사각형 5"/>
          <p:cNvSpPr/>
          <p:nvPr/>
        </p:nvSpPr>
        <p:spPr>
          <a:xfrm>
            <a:off x="785786" y="2270206"/>
            <a:ext cx="7131398" cy="338554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Add Data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624555" y="2181694"/>
            <a:ext cx="7805097" cy="3021837"/>
            <a:chOff x="624555" y="1513030"/>
            <a:chExt cx="7805097" cy="3021837"/>
          </a:xfrm>
        </p:grpSpPr>
        <p:sp>
          <p:nvSpPr>
            <p:cNvPr id="18" name="직사각형 17"/>
            <p:cNvSpPr/>
            <p:nvPr/>
          </p:nvSpPr>
          <p:spPr>
            <a:xfrm>
              <a:off x="664319" y="1547532"/>
              <a:ext cx="7708878" cy="2927316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>
              <a:spLocks noChangeAspect="1"/>
            </p:cNvSpPr>
            <p:nvPr/>
          </p:nvSpPr>
          <p:spPr>
            <a:xfrm>
              <a:off x="8326748" y="4430569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358082" y="1214422"/>
            <a:ext cx="1437469" cy="1189320"/>
            <a:chOff x="7358082" y="1071546"/>
            <a:chExt cx="1437469" cy="1189320"/>
          </a:xfrm>
        </p:grpSpPr>
        <p:grpSp>
          <p:nvGrpSpPr>
            <p:cNvPr id="22" name="그룹 44"/>
            <p:cNvGrpSpPr/>
            <p:nvPr/>
          </p:nvGrpSpPr>
          <p:grpSpPr>
            <a:xfrm>
              <a:off x="7723981" y="1177914"/>
              <a:ext cx="1071570" cy="1082952"/>
              <a:chOff x="1435042" y="4196530"/>
              <a:chExt cx="1130380" cy="1142387"/>
            </a:xfrm>
          </p:grpSpPr>
          <p:sp>
            <p:nvSpPr>
              <p:cNvPr id="24" name="타원형 설명선 23"/>
              <p:cNvSpPr/>
              <p:nvPr/>
            </p:nvSpPr>
            <p:spPr>
              <a:xfrm>
                <a:off x="1435042" y="4196530"/>
                <a:ext cx="1130380" cy="1130380"/>
              </a:xfrm>
              <a:prstGeom prst="wedgeEllipseCallout">
                <a:avLst>
                  <a:gd name="adj1" fmla="val -30891"/>
                  <a:gd name="adj2" fmla="val 62500"/>
                </a:avLst>
              </a:prstGeom>
              <a:solidFill>
                <a:schemeClr val="bg1"/>
              </a:solidFill>
              <a:ln w="57150">
                <a:solidFill>
                  <a:srgbClr val="00747B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5" name="Picture 2" descr="http://publicdomainvectors.org/photos/Anonymous_Keyboard_1_icon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4229" y="4244330"/>
                <a:ext cx="1094586" cy="1094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" name="Picture 2" descr="http://beta3.finance.si/pics/cache_no/notebook.1411555873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082" y="1071546"/>
              <a:ext cx="707456" cy="571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제목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#4 Configure </a:t>
            </a:r>
            <a:r>
              <a:rPr lang="en-US" altLang="ko-KR" dirty="0" err="1">
                <a:ea typeface="Ebrima" pitchFamily="2" charset="0"/>
              </a:rPr>
              <a:t>Chronograf</a:t>
            </a:r>
            <a:r>
              <a:rPr lang="en-US" altLang="ko-KR" dirty="0">
                <a:ea typeface="Ebrima" pitchFamily="2" charset="0"/>
              </a:rPr>
              <a:t> Dashboard (4/4)</a:t>
            </a:r>
            <a:endParaRPr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85786" y="2363102"/>
            <a:ext cx="7131398" cy="338554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We can see the changes of values from database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624555" y="2274590"/>
            <a:ext cx="7805097" cy="2940360"/>
            <a:chOff x="624555" y="1513030"/>
            <a:chExt cx="7805097" cy="2940360"/>
          </a:xfrm>
        </p:grpSpPr>
        <p:sp>
          <p:nvSpPr>
            <p:cNvPr id="18" name="직사각형 17"/>
            <p:cNvSpPr/>
            <p:nvPr/>
          </p:nvSpPr>
          <p:spPr>
            <a:xfrm>
              <a:off x="664319" y="1547532"/>
              <a:ext cx="7708878" cy="2855878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>
              <a:spLocks noChangeAspect="1"/>
            </p:cNvSpPr>
            <p:nvPr/>
          </p:nvSpPr>
          <p:spPr>
            <a:xfrm>
              <a:off x="8326748" y="4349092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358082" y="1307318"/>
            <a:ext cx="1437469" cy="1189320"/>
            <a:chOff x="7358082" y="1071546"/>
            <a:chExt cx="1437469" cy="1189320"/>
          </a:xfrm>
        </p:grpSpPr>
        <p:grpSp>
          <p:nvGrpSpPr>
            <p:cNvPr id="22" name="그룹 44"/>
            <p:cNvGrpSpPr/>
            <p:nvPr/>
          </p:nvGrpSpPr>
          <p:grpSpPr>
            <a:xfrm>
              <a:off x="7723981" y="1177914"/>
              <a:ext cx="1071570" cy="1082952"/>
              <a:chOff x="1435042" y="4196530"/>
              <a:chExt cx="1130380" cy="1142387"/>
            </a:xfrm>
          </p:grpSpPr>
          <p:sp>
            <p:nvSpPr>
              <p:cNvPr id="24" name="타원형 설명선 23"/>
              <p:cNvSpPr/>
              <p:nvPr/>
            </p:nvSpPr>
            <p:spPr>
              <a:xfrm>
                <a:off x="1435042" y="4196530"/>
                <a:ext cx="1130380" cy="1130380"/>
              </a:xfrm>
              <a:prstGeom prst="wedgeEllipseCallout">
                <a:avLst>
                  <a:gd name="adj1" fmla="val -30891"/>
                  <a:gd name="adj2" fmla="val 62500"/>
                </a:avLst>
              </a:prstGeom>
              <a:solidFill>
                <a:schemeClr val="bg1"/>
              </a:solidFill>
              <a:ln w="57150">
                <a:solidFill>
                  <a:srgbClr val="00747B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5" name="Picture 2" descr="http://publicdomainvectors.org/photos/Anonymous_Keyboard_1_icon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4229" y="4244330"/>
                <a:ext cx="1094586" cy="1094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" name="Picture 2" descr="http://beta3.finance.si/pics/cache_no/notebook.1411555873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082" y="1071546"/>
              <a:ext cx="707456" cy="571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3ADA8BD-964F-8841-A5CE-DC0D9B93B1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24" y="2726798"/>
            <a:ext cx="7331304" cy="2223858"/>
          </a:xfrm>
          <a:prstGeom prst="rect">
            <a:avLst/>
          </a:prstGeom>
        </p:spPr>
      </p:pic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#5 – Check </a:t>
            </a:r>
            <a:r>
              <a:rPr lang="en-US" altLang="ko-KR" dirty="0" err="1">
                <a:ea typeface="Ebrima" pitchFamily="2" charset="0"/>
              </a:rPr>
              <a:t>Chronograf</a:t>
            </a:r>
            <a:r>
              <a:rPr lang="en-US" altLang="ko-KR" dirty="0">
                <a:ea typeface="Ebrima" pitchFamily="2" charset="0"/>
              </a:rPr>
              <a:t> Dashboard</a:t>
            </a:r>
            <a:endParaRPr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 txBox="1">
            <a:spLocks/>
          </p:cNvSpPr>
          <p:nvPr/>
        </p:nvSpPr>
        <p:spPr>
          <a:xfrm>
            <a:off x="1381014" y="2586504"/>
            <a:ext cx="6405696" cy="928694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altLang="ko-KR" sz="2400" dirty="0">
                <a:latin typeface="Ebrima" pitchFamily="2" charset="0"/>
                <a:ea typeface="Ebrima" pitchFamily="2" charset="0"/>
                <a:cs typeface="Ebrima" pitchFamily="2" charset="0"/>
              </a:rPr>
              <a:t>Remaining Lab practice requires </a:t>
            </a:r>
          </a:p>
          <a:p>
            <a:pPr algn="ctr"/>
            <a:r>
              <a:rPr lang="en-US" altLang="ko-KR" sz="2400" dirty="0">
                <a:latin typeface="Ebrima" pitchFamily="2" charset="0"/>
                <a:ea typeface="Ebrima" pitchFamily="2" charset="0"/>
                <a:cs typeface="Ebrima" pitchFamily="2" charset="0"/>
              </a:rPr>
              <a:t>special Box resources with</a:t>
            </a:r>
          </a:p>
          <a:p>
            <a:pPr algn="ctr"/>
            <a:r>
              <a:rPr lang="en-US" altLang="ko-KR" sz="2400" b="1" dirty="0">
                <a:solidFill>
                  <a:srgbClr val="F273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IPMI or similar Remote Power Management, PXE Boot support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57224" y="2104606"/>
            <a:ext cx="7387406" cy="2410724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>
            <a:spLocks noChangeAspect="1"/>
          </p:cNvSpPr>
          <p:nvPr/>
        </p:nvSpPr>
        <p:spPr>
          <a:xfrm>
            <a:off x="811959" y="2066211"/>
            <a:ext cx="99607" cy="10095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>
            <a:spLocks noChangeAspect="1"/>
          </p:cNvSpPr>
          <p:nvPr/>
        </p:nvSpPr>
        <p:spPr>
          <a:xfrm>
            <a:off x="8197232" y="4471051"/>
            <a:ext cx="99607" cy="10095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3029656" y="1800686"/>
            <a:ext cx="3000396" cy="589674"/>
          </a:xfrm>
          <a:prstGeom prst="rect">
            <a:avLst/>
          </a:prstGeom>
          <a:solidFill>
            <a:srgbClr val="00747B"/>
          </a:solidFill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None/>
            </a:pPr>
            <a:r>
              <a:rPr lang="en-US" altLang="ko-KR" sz="32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Note: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887865" y="714356"/>
            <a:ext cx="7613226" cy="5744680"/>
            <a:chOff x="610644" y="563416"/>
            <a:chExt cx="8167667" cy="6163044"/>
          </a:xfrm>
        </p:grpSpPr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id="{F691BCF1-9EE4-F940-B16A-0EDF9F02C648}"/>
                </a:ext>
              </a:extLst>
            </p:cNvPr>
            <p:cNvSpPr/>
            <p:nvPr/>
          </p:nvSpPr>
          <p:spPr>
            <a:xfrm>
              <a:off x="610644" y="1260936"/>
              <a:ext cx="7715370" cy="5100145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rgbClr val="7030A0"/>
                </a:gs>
              </a:gsLst>
              <a:path path="circle">
                <a:fillToRect l="50000" t="-80000" r="50000" b="180000"/>
              </a:path>
              <a:tileRect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185454" y="2167211"/>
              <a:ext cx="4740364" cy="2171161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BF0A9CAE-C7B6-8E43-ABE8-23E0F69A25CF}"/>
                </a:ext>
              </a:extLst>
            </p:cNvPr>
            <p:cNvSpPr/>
            <p:nvPr/>
          </p:nvSpPr>
          <p:spPr>
            <a:xfrm>
              <a:off x="1070344" y="5137907"/>
              <a:ext cx="6719642" cy="79200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6" name="Picture 2" descr="http://beta3.finance.si/pics/cache_no/notebook.1411555873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3716" y="5995701"/>
              <a:ext cx="904595" cy="730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12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0868" r="20868"/>
            <a:stretch/>
          </p:blipFill>
          <p:spPr>
            <a:xfrm>
              <a:off x="6640260" y="563416"/>
              <a:ext cx="754250" cy="1942838"/>
            </a:xfrm>
            <a:prstGeom prst="rect">
              <a:avLst/>
            </a:prstGeom>
          </p:spPr>
        </p:pic>
        <p:sp>
          <p:nvSpPr>
            <p:cNvPr id="18" name="Rounded Rectangle 3"/>
            <p:cNvSpPr/>
            <p:nvPr/>
          </p:nvSpPr>
          <p:spPr>
            <a:xfrm>
              <a:off x="1073244" y="1680857"/>
              <a:ext cx="6575484" cy="3663058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19" name="모서리가 둥근 직사각형 19"/>
            <p:cNvSpPr/>
            <p:nvPr/>
          </p:nvSpPr>
          <p:spPr>
            <a:xfrm>
              <a:off x="1256041" y="4627666"/>
              <a:ext cx="6183791" cy="708348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166665" y="1705837"/>
              <a:ext cx="2388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Control Tower</a:t>
              </a:r>
            </a:p>
          </p:txBody>
        </p:sp>
        <p:grpSp>
          <p:nvGrpSpPr>
            <p:cNvPr id="21" name="그룹 35"/>
            <p:cNvGrpSpPr/>
            <p:nvPr/>
          </p:nvGrpSpPr>
          <p:grpSpPr>
            <a:xfrm>
              <a:off x="1223740" y="2246472"/>
              <a:ext cx="1468692" cy="1953719"/>
              <a:chOff x="2577148" y="3173075"/>
              <a:chExt cx="1658950" cy="929318"/>
            </a:xfrm>
          </p:grpSpPr>
          <p:sp>
            <p:nvSpPr>
              <p:cNvPr id="44" name="모서리가 둥근 직사각형 43"/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2591654" y="3203584"/>
                <a:ext cx="1629935" cy="267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Orchestration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</a:p>
            </p:txBody>
          </p:sp>
        </p:grpSp>
        <p:grpSp>
          <p:nvGrpSpPr>
            <p:cNvPr id="22" name="그룹 38"/>
            <p:cNvGrpSpPr/>
            <p:nvPr/>
          </p:nvGrpSpPr>
          <p:grpSpPr>
            <a:xfrm>
              <a:off x="5925818" y="2246472"/>
              <a:ext cx="1468692" cy="1953719"/>
              <a:chOff x="2577148" y="3173075"/>
              <a:chExt cx="1658950" cy="929318"/>
            </a:xfrm>
          </p:grpSpPr>
          <p:sp>
            <p:nvSpPr>
              <p:cNvPr id="42" name="모서리가 둥근 직사각형 41"/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rgbClr val="3FADFF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2641321" y="3207191"/>
                <a:ext cx="1530602" cy="365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Visibility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grpSp>
          <p:nvGrpSpPr>
            <p:cNvPr id="23" name="그룹 41"/>
            <p:cNvGrpSpPr/>
            <p:nvPr/>
          </p:nvGrpSpPr>
          <p:grpSpPr>
            <a:xfrm>
              <a:off x="4357350" y="2248066"/>
              <a:ext cx="1468692" cy="1953719"/>
              <a:chOff x="2577148" y="3173075"/>
              <a:chExt cx="1658950" cy="929318"/>
            </a:xfrm>
          </p:grpSpPr>
          <p:sp>
            <p:nvSpPr>
              <p:cNvPr id="40" name="모서리가 둥근 직사각형 39"/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2679532" y="3201990"/>
                <a:ext cx="1454180" cy="376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Intelligence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  <a:b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</a:b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grpSp>
          <p:nvGrpSpPr>
            <p:cNvPr id="24" name="그룹 44"/>
            <p:cNvGrpSpPr/>
            <p:nvPr/>
          </p:nvGrpSpPr>
          <p:grpSpPr>
            <a:xfrm>
              <a:off x="2792208" y="2249541"/>
              <a:ext cx="1468692" cy="1953719"/>
              <a:chOff x="2577148" y="3173075"/>
              <a:chExt cx="1658950" cy="929318"/>
            </a:xfrm>
          </p:grpSpPr>
          <p:sp>
            <p:nvSpPr>
              <p:cNvPr id="38" name="모서리가 둥근 직사각형 37"/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rgbClr val="3FADFF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2668610" y="3200515"/>
                <a:ext cx="1476022" cy="376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Provisioning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  <a:b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</a:b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pic>
          <p:nvPicPr>
            <p:cNvPr id="25" name="Picture 2" descr="MAAS logo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1426" y="2886594"/>
              <a:ext cx="1190256" cy="1190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6" name="그룹 49"/>
            <p:cNvGrpSpPr/>
            <p:nvPr/>
          </p:nvGrpSpPr>
          <p:grpSpPr>
            <a:xfrm>
              <a:off x="7263892" y="5556436"/>
              <a:ext cx="649606" cy="626389"/>
              <a:chOff x="4523386" y="5790500"/>
              <a:chExt cx="434064" cy="438083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4542123" y="5810286"/>
                <a:ext cx="396590" cy="3965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37" name="그림 7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23386" y="5790500"/>
                <a:ext cx="434064" cy="438083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999EBDD-4B2F-6640-A004-56F18BFB08BB}"/>
                </a:ext>
              </a:extLst>
            </p:cNvPr>
            <p:cNvSpPr txBox="1"/>
            <p:nvPr/>
          </p:nvSpPr>
          <p:spPr>
            <a:xfrm>
              <a:off x="1193856" y="5619180"/>
              <a:ext cx="1905820" cy="363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/>
                <a:t>Linux Ubuntu OS</a:t>
              </a:r>
              <a:endParaRPr kumimoji="1" lang="ko-KR" altLang="en-US" sz="1600" dirty="0"/>
            </a:p>
          </p:txBody>
        </p:sp>
        <p:pic>
          <p:nvPicPr>
            <p:cNvPr id="28" name="Picture 2" descr="runcì ëí ì´ë¯¸ì§ ê²ìê²°ê³¼">
              <a:extLst>
                <a:ext uri="{FF2B5EF4-FFF2-40B4-BE49-F238E27FC236}">
                  <a16:creationId xmlns:a16="http://schemas.microsoft.com/office/drawing/2014/main" id="{BC49A34F-25A5-FD4E-86DB-5589932EA5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3182" y="4688482"/>
              <a:ext cx="848149" cy="590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B209BA4-85A0-8049-B115-346001B7309C}"/>
                </a:ext>
              </a:extLst>
            </p:cNvPr>
            <p:cNvSpPr txBox="1"/>
            <p:nvPr/>
          </p:nvSpPr>
          <p:spPr>
            <a:xfrm>
              <a:off x="3960836" y="4813064"/>
              <a:ext cx="1806488" cy="363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/>
                <a:t>Docker Runtime</a:t>
              </a:r>
              <a:endParaRPr kumimoji="1" lang="ko-KR" altLang="en-US" sz="1600" dirty="0"/>
            </a:p>
          </p:txBody>
        </p:sp>
        <p:pic>
          <p:nvPicPr>
            <p:cNvPr id="30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A9E1E5F1-707A-8F4B-AF51-BFE8E74E84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2162223" y="3849992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31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7FC1AF0B-364A-1346-A7E9-A6BC59DD51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3726954" y="3839608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32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40271248-2CC4-6F4D-B7E0-5F429EE51B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5306966" y="3808397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33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8F83B19D-BB1A-314D-B633-FF9A3ACCB4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7007258" y="3797298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34" name="Picture 5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13"/>
            <a:stretch/>
          </p:blipFill>
          <p:spPr>
            <a:xfrm>
              <a:off x="6204240" y="3041741"/>
              <a:ext cx="911846" cy="495320"/>
            </a:xfrm>
            <a:prstGeom prst="rect">
              <a:avLst/>
            </a:prstGeom>
          </p:spPr>
        </p:pic>
        <p:pic>
          <p:nvPicPr>
            <p:cNvPr id="35" name="Picture 2" descr="influxdb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9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42" t="30553" r="22540" b="31279"/>
            <a:stretch/>
          </p:blipFill>
          <p:spPr bwMode="auto">
            <a:xfrm>
              <a:off x="6033779" y="3597877"/>
              <a:ext cx="1246292" cy="322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제목 4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Automated Provisioning &amp; Visibility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800444" y="1329761"/>
            <a:ext cx="7645738" cy="5139869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From target NUC, go to BIOS, turn on PXE and set network boot priority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NUC reboot (to apply BIOS changes)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Install MAAS server</a:t>
            </a:r>
          </a:p>
          <a:p>
            <a:pPr marL="0" lvl="1"/>
            <a:r>
              <a:rPr lang="en-US" altLang="ko-KR" sz="1600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          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" altLang="ko-KR" sz="1600" b="1" dirty="0">
                <a:solidFill>
                  <a:srgbClr val="FF0000"/>
                </a:solidFill>
                <a:latin typeface="맑은 고딕 (본문)"/>
              </a:rPr>
              <a:t>sudo apt update</a:t>
            </a:r>
          </a:p>
          <a:p>
            <a:pPr marL="0" lvl="1"/>
            <a:r>
              <a:rPr lang="en-US" altLang="ko-KR" sz="1600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          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" altLang="ko-KR" sz="1600" b="1" dirty="0">
                <a:solidFill>
                  <a:srgbClr val="FF0000"/>
                </a:solidFill>
                <a:latin typeface="맑은 고딕 (본문)"/>
              </a:rPr>
              <a:t>sudo apt install </a:t>
            </a:r>
            <a:r>
              <a:rPr lang="en" altLang="ko-KR" sz="1600" b="1" dirty="0" err="1">
                <a:solidFill>
                  <a:srgbClr val="FF0000"/>
                </a:solidFill>
                <a:latin typeface="맑은 고딕 (본문)"/>
              </a:rPr>
              <a:t>maas</a:t>
            </a:r>
            <a:endParaRPr lang="en-US" altLang="ko-KR" sz="1600" b="1" dirty="0">
              <a:solidFill>
                <a:srgbClr val="FF0000"/>
              </a:solidFill>
              <a:latin typeface="맑은 고딕 (본문)"/>
            </a:endParaRPr>
          </a:p>
          <a:p>
            <a:pPr marL="0" lvl="1"/>
            <a:endParaRPr lang="en" altLang="ko-KR" sz="1600" b="1" dirty="0">
              <a:solidFill>
                <a:srgbClr val="FF0000"/>
              </a:solidFill>
              <a:latin typeface="맑은 고딕 (본문)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Initiate MAAS server</a:t>
            </a:r>
          </a:p>
          <a:p>
            <a:r>
              <a:rPr lang="en-US" altLang="ko-KR" sz="1600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          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maas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init</a:t>
            </a:r>
            <a:endParaRPr lang="en-US" altLang="ko-KR" sz="1600" b="1" dirty="0">
              <a:solidFill>
                <a:srgbClr val="FF0000"/>
              </a:solidFill>
              <a:latin typeface="맑은 고딕 (본문)"/>
            </a:endParaRPr>
          </a:p>
          <a:p>
            <a:endParaRPr lang="en-US" altLang="ko-KR" sz="1600" b="1" dirty="0">
              <a:solidFill>
                <a:srgbClr val="FF0000"/>
              </a:solidFill>
              <a:latin typeface="맑은 고딕 (본문)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Login to the MAAS UI at: </a:t>
            </a:r>
          </a:p>
          <a:p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         http://&lt;your.maas.ip&gt;:5240/MAAS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From the MAAS UI, you need to make user configurations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*Region </a:t>
            </a: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name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Ubuntu images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Turn on DHCP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Go to the “Subnets” tab, select the VLAN for which you want to enable DHCP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From the “Take action” button select “Provide DHCP”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lvl="1" algn="r"/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맑은 고딕 (본문)"/>
            </a:endParaRPr>
          </a:p>
          <a:p>
            <a:pPr lvl="1" algn="r"/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맑은 고딕 (본문)"/>
              </a:rPr>
              <a:t>*region : Organizational unit. Contains all information about all machines running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맑은 고딕 (본문)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697540" y="1285860"/>
            <a:ext cx="7805097" cy="5169756"/>
            <a:chOff x="624555" y="1513030"/>
            <a:chExt cx="7805097" cy="4062913"/>
          </a:xfrm>
        </p:grpSpPr>
        <p:sp>
          <p:nvSpPr>
            <p:cNvPr id="23" name="직사각형 22"/>
            <p:cNvSpPr/>
            <p:nvPr/>
          </p:nvSpPr>
          <p:spPr>
            <a:xfrm>
              <a:off x="664319" y="1547532"/>
              <a:ext cx="7708878" cy="3966026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>
              <a:spLocks noChangeAspect="1"/>
            </p:cNvSpPr>
            <p:nvPr/>
          </p:nvSpPr>
          <p:spPr>
            <a:xfrm>
              <a:off x="8326748" y="5471645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7380312" y="1052736"/>
            <a:ext cx="1437469" cy="1099776"/>
            <a:chOff x="7349373" y="697530"/>
            <a:chExt cx="1437469" cy="1099776"/>
          </a:xfrm>
        </p:grpSpPr>
        <p:grpSp>
          <p:nvGrpSpPr>
            <p:cNvPr id="28" name="그룹 44"/>
            <p:cNvGrpSpPr/>
            <p:nvPr/>
          </p:nvGrpSpPr>
          <p:grpSpPr>
            <a:xfrm>
              <a:off x="7715272" y="714354"/>
              <a:ext cx="1071570" cy="1082952"/>
              <a:chOff x="1435042" y="4196530"/>
              <a:chExt cx="1130380" cy="1142387"/>
            </a:xfrm>
          </p:grpSpPr>
          <p:sp>
            <p:nvSpPr>
              <p:cNvPr id="30" name="타원형 설명선 29"/>
              <p:cNvSpPr/>
              <p:nvPr/>
            </p:nvSpPr>
            <p:spPr>
              <a:xfrm>
                <a:off x="1435042" y="4196530"/>
                <a:ext cx="1130380" cy="1130380"/>
              </a:xfrm>
              <a:prstGeom prst="wedgeEllipseCallout">
                <a:avLst>
                  <a:gd name="adj1" fmla="val -30891"/>
                  <a:gd name="adj2" fmla="val 62500"/>
                </a:avLst>
              </a:prstGeom>
              <a:solidFill>
                <a:schemeClr val="bg1"/>
              </a:solidFill>
              <a:ln w="57150">
                <a:solidFill>
                  <a:srgbClr val="00747B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" name="Picture 2" descr="http://publicdomainvectors.org/photos/Anonymous_Keyboard_1_icon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4229" y="4244330"/>
                <a:ext cx="1094586" cy="1094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7349373" y="697530"/>
              <a:ext cx="786206" cy="516892"/>
            </a:xfrm>
            <a:prstGeom prst="rect">
              <a:avLst/>
            </a:prstGeom>
          </p:spPr>
        </p:pic>
      </p:grpSp>
      <p:sp>
        <p:nvSpPr>
          <p:cNvPr id="38" name="제목 37"/>
          <p:cNvSpPr>
            <a:spLocks noGrp="1"/>
          </p:cNvSpPr>
          <p:nvPr>
            <p:ph type="title"/>
          </p:nvPr>
        </p:nvSpPr>
        <p:spPr>
          <a:xfrm>
            <a:off x="457200" y="26127"/>
            <a:ext cx="6400816" cy="511156"/>
          </a:xfrm>
        </p:spPr>
        <p:txBody>
          <a:bodyPr>
            <a:noAutofit/>
          </a:bodyPr>
          <a:lstStyle/>
          <a:p>
            <a:r>
              <a:rPr lang="en-US" altLang="ko-KR" dirty="0">
                <a:ea typeface="Ebrima" pitchFamily="2" charset="0"/>
              </a:rPr>
              <a:t>#Install MAAS server</a:t>
            </a:r>
            <a:endParaRPr dirty="0">
              <a:ea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4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제목 6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ea typeface="Ebrima" pitchFamily="2" charset="0"/>
              </a:rPr>
              <a:t>SmartX</a:t>
            </a:r>
            <a:r>
              <a:rPr lang="en-US" altLang="ko-KR" dirty="0">
                <a:ea typeface="Ebrima" pitchFamily="2" charset="0"/>
              </a:rPr>
              <a:t> Labs #1~#3: Relationship</a:t>
            </a:r>
            <a:endParaRPr>
              <a:ea typeface="Ebrima" pitchFamily="2" charset="0"/>
            </a:endParaRPr>
          </a:p>
        </p:txBody>
      </p:sp>
      <p:grpSp>
        <p:nvGrpSpPr>
          <p:cNvPr id="173" name="그룹 172"/>
          <p:cNvGrpSpPr/>
          <p:nvPr/>
        </p:nvGrpSpPr>
        <p:grpSpPr>
          <a:xfrm>
            <a:off x="1667950" y="946254"/>
            <a:ext cx="6047322" cy="5519276"/>
            <a:chOff x="1337782" y="749737"/>
            <a:chExt cx="6718262" cy="6131632"/>
          </a:xfrm>
        </p:grpSpPr>
        <p:pic>
          <p:nvPicPr>
            <p:cNvPr id="120" name="그림 1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48243" y="778278"/>
              <a:ext cx="3422278" cy="2339397"/>
            </a:xfrm>
            <a:prstGeom prst="rect">
              <a:avLst/>
            </a:prstGeom>
          </p:spPr>
        </p:pic>
        <p:grpSp>
          <p:nvGrpSpPr>
            <p:cNvPr id="121" name="그룹 120"/>
            <p:cNvGrpSpPr/>
            <p:nvPr/>
          </p:nvGrpSpPr>
          <p:grpSpPr>
            <a:xfrm>
              <a:off x="1337782" y="749737"/>
              <a:ext cx="6718262" cy="6131632"/>
              <a:chOff x="556468" y="749737"/>
              <a:chExt cx="6718262" cy="6131632"/>
            </a:xfrm>
          </p:grpSpPr>
          <p:pic>
            <p:nvPicPr>
              <p:cNvPr id="122" name="Picture 212"/>
              <p:cNvPicPr>
                <a:picLocks noChangeAspect="1"/>
              </p:cNvPicPr>
              <p:nvPr/>
            </p:nvPicPr>
            <p:blipFill rotWithShape="1"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rgbClr val="E7E6E6">
                    <a:shade val="45000"/>
                    <a:satMod val="135000"/>
                  </a:srgbClr>
                  <a:prstClr val="white"/>
                </a:duotone>
              </a:blip>
              <a:srcRect l="20868" r="20868"/>
              <a:stretch/>
            </p:blipFill>
            <p:spPr>
              <a:xfrm>
                <a:off x="1382896" y="749737"/>
                <a:ext cx="929762" cy="2394930"/>
              </a:xfrm>
              <a:prstGeom prst="rect">
                <a:avLst/>
              </a:prstGeom>
            </p:spPr>
          </p:pic>
          <p:pic>
            <p:nvPicPr>
              <p:cNvPr id="123" name="Picture 2" descr="http://beta3.finance.si/pics/cache_no/notebook.1411555873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9658" y="2341459"/>
                <a:ext cx="1272330" cy="10278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4" name="타원 123"/>
              <p:cNvSpPr/>
              <p:nvPr/>
            </p:nvSpPr>
            <p:spPr>
              <a:xfrm>
                <a:off x="5301460" y="3060932"/>
                <a:ext cx="187242" cy="187243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125" name="그림 124"/>
              <p:cNvPicPr>
                <a:picLocks noChangeAspect="1"/>
              </p:cNvPicPr>
              <p:nvPr/>
            </p:nvPicPr>
            <p:blipFill rotWithShape="1"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1468646" y="4078972"/>
                <a:ext cx="1493670" cy="982016"/>
              </a:xfrm>
              <a:prstGeom prst="rect">
                <a:avLst/>
              </a:prstGeom>
            </p:spPr>
          </p:pic>
          <p:sp>
            <p:nvSpPr>
              <p:cNvPr id="126" name="직사각형 125"/>
              <p:cNvSpPr/>
              <p:nvPr/>
            </p:nvSpPr>
            <p:spPr>
              <a:xfrm flipV="1">
                <a:off x="556468" y="5292065"/>
                <a:ext cx="5525898" cy="45719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1652933" y="1728125"/>
                <a:ext cx="23886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Tower Lab</a:t>
                </a: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1021161" y="3658284"/>
                <a:ext cx="23886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Box Lab</a:t>
                </a:r>
              </a:p>
            </p:txBody>
          </p:sp>
          <p:sp>
            <p:nvSpPr>
              <p:cNvPr id="130" name="TextBox 129"/>
              <p:cNvSpPr txBox="1"/>
              <p:nvPr/>
            </p:nvSpPr>
            <p:spPr>
              <a:xfrm>
                <a:off x="1021161" y="5451075"/>
                <a:ext cx="23886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Inter-Connect Lab</a:t>
                </a:r>
              </a:p>
            </p:txBody>
          </p:sp>
          <p:sp>
            <p:nvSpPr>
              <p:cNvPr id="131" name="모서리가 둥근 직사각형 130"/>
              <p:cNvSpPr/>
              <p:nvPr/>
            </p:nvSpPr>
            <p:spPr>
              <a:xfrm>
                <a:off x="4763834" y="5034375"/>
                <a:ext cx="372120" cy="167601"/>
              </a:xfrm>
              <a:prstGeom prst="roundRect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em1</a:t>
                </a:r>
                <a:endParaRPr kumimoji="0" lang="ko-KR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132" name="모서리가 둥근 직사각형 131"/>
              <p:cNvSpPr/>
              <p:nvPr/>
            </p:nvSpPr>
            <p:spPr>
              <a:xfrm>
                <a:off x="4761110" y="4551192"/>
                <a:ext cx="372120" cy="167601"/>
              </a:xfrm>
              <a:prstGeom prst="roundRect">
                <a:avLst/>
              </a:prstGeom>
              <a:solidFill>
                <a:srgbClr val="00B0F0"/>
              </a:solidFill>
              <a:ln w="12700" cap="sq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br0</a:t>
                </a:r>
                <a:endParaRPr kumimoji="0" lang="ko-KR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grpSp>
            <p:nvGrpSpPr>
              <p:cNvPr id="133" name="그룹 38"/>
              <p:cNvGrpSpPr/>
              <p:nvPr/>
            </p:nvGrpSpPr>
            <p:grpSpPr>
              <a:xfrm>
                <a:off x="3673679" y="3545157"/>
                <a:ext cx="438649" cy="312619"/>
                <a:chOff x="1618390" y="1838347"/>
                <a:chExt cx="1018300" cy="725729"/>
              </a:xfrm>
            </p:grpSpPr>
            <p:pic>
              <p:nvPicPr>
                <p:cNvPr id="171" name="그림 39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18390" y="1838347"/>
                  <a:ext cx="998077" cy="316037"/>
                </a:xfrm>
                <a:prstGeom prst="rect">
                  <a:avLst/>
                </a:prstGeom>
              </p:spPr>
            </p:pic>
            <p:sp>
              <p:nvSpPr>
                <p:cNvPr id="172" name="모서리가 둥근 직사각형 40"/>
                <p:cNvSpPr/>
                <p:nvPr/>
              </p:nvSpPr>
              <p:spPr>
                <a:xfrm>
                  <a:off x="1722290" y="2176281"/>
                  <a:ext cx="914400" cy="387795"/>
                </a:xfrm>
                <a:prstGeom prst="round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rebuchet MS" panose="020B0603020202020204"/>
                      <a:ea typeface="HY그래픽M" panose="02030600000101010101" pitchFamily="18" charset="-127"/>
                      <a:cs typeface="+mn-cs"/>
                    </a:rPr>
                    <a:t>VM</a:t>
                  </a:r>
                  <a:endParaRPr kumimoji="0" lang="ko-KR" altLang="en-US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endParaRPr>
                </a:p>
              </p:txBody>
            </p:sp>
          </p:grpSp>
          <p:cxnSp>
            <p:nvCxnSpPr>
              <p:cNvPr id="134" name="직선 연결선 133"/>
              <p:cNvCxnSpPr>
                <a:endCxn id="132" idx="2"/>
              </p:cNvCxnSpPr>
              <p:nvPr/>
            </p:nvCxnSpPr>
            <p:spPr>
              <a:xfrm flipV="1">
                <a:off x="4944221" y="4718793"/>
                <a:ext cx="2948" cy="315582"/>
              </a:xfrm>
              <a:prstGeom prst="line">
                <a:avLst/>
              </a:prstGeom>
              <a:noFill/>
              <a:ln w="22225" cap="sq" cmpd="sng" algn="ctr">
                <a:solidFill>
                  <a:srgbClr val="44546A">
                    <a:lumMod val="75000"/>
                  </a:srgbClr>
                </a:solidFill>
                <a:prstDash val="solid"/>
                <a:miter lim="800000"/>
                <a:headEnd type="arrow" w="sm" len="med"/>
                <a:tailEnd type="arrow" w="sm" len="med"/>
              </a:ln>
              <a:effectLst/>
            </p:spPr>
          </p:cxnSp>
          <p:cxnSp>
            <p:nvCxnSpPr>
              <p:cNvPr id="135" name="꺾인 연결선 42"/>
              <p:cNvCxnSpPr>
                <a:stCxn id="132" idx="1"/>
                <a:endCxn id="138" idx="2"/>
              </p:cNvCxnSpPr>
              <p:nvPr/>
            </p:nvCxnSpPr>
            <p:spPr>
              <a:xfrm rot="10800000">
                <a:off x="3919282" y="4215566"/>
                <a:ext cx="841828" cy="419427"/>
              </a:xfrm>
              <a:prstGeom prst="bentConnector2">
                <a:avLst/>
              </a:prstGeom>
              <a:noFill/>
              <a:ln w="31750" cap="flat" cmpd="sng" algn="ctr">
                <a:solidFill>
                  <a:srgbClr val="44546A">
                    <a:lumMod val="75000"/>
                  </a:srgbClr>
                </a:solidFill>
                <a:prstDash val="solid"/>
                <a:miter lim="800000"/>
                <a:headEnd type="arrow"/>
                <a:tailEnd type="arrow"/>
              </a:ln>
              <a:effectLst/>
            </p:spPr>
          </p:cxnSp>
          <p:cxnSp>
            <p:nvCxnSpPr>
              <p:cNvPr id="136" name="꺾인 연결선 135"/>
              <p:cNvCxnSpPr>
                <a:stCxn id="132" idx="3"/>
                <a:endCxn id="147" idx="1"/>
              </p:cNvCxnSpPr>
              <p:nvPr/>
            </p:nvCxnSpPr>
            <p:spPr>
              <a:xfrm flipV="1">
                <a:off x="5133230" y="4201082"/>
                <a:ext cx="750308" cy="433911"/>
              </a:xfrm>
              <a:prstGeom prst="bentConnector3">
                <a:avLst>
                  <a:gd name="adj1" fmla="val 50000"/>
                </a:avLst>
              </a:prstGeom>
              <a:noFill/>
              <a:ln w="31750" cap="flat" cmpd="sng" algn="ctr">
                <a:solidFill>
                  <a:srgbClr val="44546A">
                    <a:lumMod val="75000"/>
                  </a:srgbClr>
                </a:solidFill>
                <a:prstDash val="solid"/>
                <a:miter lim="800000"/>
                <a:headEnd type="arrow"/>
                <a:tailEnd type="arrow"/>
              </a:ln>
              <a:effectLst/>
            </p:spPr>
          </p:cxnSp>
          <p:pic>
            <p:nvPicPr>
              <p:cNvPr id="137" name="그림 13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92618" y="4699949"/>
                <a:ext cx="485981" cy="315572"/>
              </a:xfrm>
              <a:prstGeom prst="rect">
                <a:avLst/>
              </a:prstGeom>
            </p:spPr>
          </p:pic>
          <p:sp>
            <p:nvSpPr>
              <p:cNvPr id="138" name="모서리가 둥근 직사각형 137"/>
              <p:cNvSpPr/>
              <p:nvPr/>
            </p:nvSpPr>
            <p:spPr>
              <a:xfrm>
                <a:off x="3796993" y="4045870"/>
                <a:ext cx="244577" cy="169695"/>
              </a:xfrm>
              <a:prstGeom prst="roundRect">
                <a:avLst/>
              </a:prstGeom>
              <a:solidFill>
                <a:sysClr val="windowText" lastClr="000000">
                  <a:lumMod val="75000"/>
                  <a:lumOff val="2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Tap1</a:t>
                </a:r>
                <a:endParaRPr kumimoji="0" lang="ko-KR" alt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cxnSp>
            <p:nvCxnSpPr>
              <p:cNvPr id="139" name="직선 화살표 연결선 138"/>
              <p:cNvCxnSpPr>
                <a:stCxn id="138" idx="0"/>
              </p:cNvCxnSpPr>
              <p:nvPr/>
            </p:nvCxnSpPr>
            <p:spPr>
              <a:xfrm flipH="1" flipV="1">
                <a:off x="3915382" y="3857776"/>
                <a:ext cx="3900" cy="18809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44546A">
                    <a:lumMod val="75000"/>
                  </a:srgbClr>
                </a:solidFill>
                <a:prstDash val="solid"/>
                <a:miter lim="800000"/>
                <a:headEnd type="triangle" w="sm" len="med"/>
                <a:tailEnd type="triangle" w="sm" len="med"/>
              </a:ln>
              <a:effectLst/>
            </p:spPr>
          </p:cxnSp>
          <p:sp>
            <p:nvSpPr>
              <p:cNvPr id="140" name="직사각형 139"/>
              <p:cNvSpPr/>
              <p:nvPr/>
            </p:nvSpPr>
            <p:spPr>
              <a:xfrm>
                <a:off x="4245060" y="6631268"/>
                <a:ext cx="1473596" cy="210177"/>
              </a:xfrm>
              <a:prstGeom prst="rect">
                <a:avLst/>
              </a:prstGeom>
              <a:solidFill>
                <a:sysClr val="windowText" lastClr="000000"/>
              </a:solidFill>
              <a:ln w="254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141" name="Picture 2" descr="http://blog.hypriot.com/images/logo_tr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97052" y="6614113"/>
                <a:ext cx="353252" cy="2444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2" name="TextBox 141"/>
              <p:cNvSpPr txBox="1"/>
              <p:nvPr/>
            </p:nvSpPr>
            <p:spPr>
              <a:xfrm>
                <a:off x="4692597" y="6623918"/>
                <a:ext cx="90790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rebuchet MS" panose="020B0603020202020204"/>
                    <a:ea typeface="맑은 고딕" panose="020B0503020000020004" pitchFamily="50" charset="-127"/>
                    <a:cs typeface="+mn-cs"/>
                  </a:rPr>
                  <a:t>Hypriot OS</a:t>
                </a:r>
                <a:endPara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143" name="그룹 50"/>
              <p:cNvGrpSpPr/>
              <p:nvPr/>
            </p:nvGrpSpPr>
            <p:grpSpPr>
              <a:xfrm>
                <a:off x="4926052" y="6372677"/>
                <a:ext cx="788945" cy="220135"/>
                <a:chOff x="1488893" y="4552574"/>
                <a:chExt cx="1552994" cy="433323"/>
              </a:xfrm>
            </p:grpSpPr>
            <p:sp>
              <p:nvSpPr>
                <p:cNvPr id="169" name="직사각형 168"/>
                <p:cNvSpPr/>
                <p:nvPr/>
              </p:nvSpPr>
              <p:spPr>
                <a:xfrm>
                  <a:off x="1488893" y="4552574"/>
                  <a:ext cx="1552994" cy="433323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HY그래픽M" panose="02030600000101010101" pitchFamily="18" charset="-127"/>
                    <a:cs typeface="+mn-cs"/>
                  </a:endParaRPr>
                </a:p>
              </p:txBody>
            </p:sp>
            <p:pic>
              <p:nvPicPr>
                <p:cNvPr id="170" name="그림 169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22486" y="4589529"/>
                  <a:ext cx="1410870" cy="362510"/>
                </a:xfrm>
                <a:prstGeom prst="rect">
                  <a:avLst/>
                </a:prstGeom>
              </p:spPr>
            </p:pic>
          </p:grpSp>
          <p:sp>
            <p:nvSpPr>
              <p:cNvPr id="144" name="오른쪽 화살표 143"/>
              <p:cNvSpPr/>
              <p:nvPr/>
            </p:nvSpPr>
            <p:spPr>
              <a:xfrm rot="16200000">
                <a:off x="4232967" y="6305136"/>
                <a:ext cx="327894" cy="342866"/>
              </a:xfrm>
              <a:prstGeom prst="rightArrow">
                <a:avLst/>
              </a:prstGeom>
              <a:solidFill>
                <a:srgbClr val="FF0000"/>
              </a:solidFill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 flipV="1">
                <a:off x="556468" y="3426440"/>
                <a:ext cx="5525898" cy="45719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146" name="굽은 화살표 145"/>
              <p:cNvSpPr/>
              <p:nvPr/>
            </p:nvSpPr>
            <p:spPr>
              <a:xfrm rot="16200000" flipV="1">
                <a:off x="3584279" y="2757900"/>
                <a:ext cx="4354557" cy="2631710"/>
              </a:xfrm>
              <a:prstGeom prst="bentArrow">
                <a:avLst>
                  <a:gd name="adj1" fmla="val 22253"/>
                  <a:gd name="adj2" fmla="val 21924"/>
                  <a:gd name="adj3" fmla="val 20657"/>
                  <a:gd name="adj4" fmla="val 40493"/>
                </a:avLst>
              </a:prstGeom>
              <a:solidFill>
                <a:srgbClr val="FF0000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147" name="모서리가 둥근 직사각형 146"/>
              <p:cNvSpPr/>
              <p:nvPr/>
            </p:nvSpPr>
            <p:spPr>
              <a:xfrm>
                <a:off x="5883538" y="3687196"/>
                <a:ext cx="1238279" cy="1027772"/>
              </a:xfrm>
              <a:prstGeom prst="roundRect">
                <a:avLst/>
              </a:prstGeom>
              <a:gradFill flip="none" rotWithShape="1">
                <a:gsLst>
                  <a:gs pos="0">
                    <a:srgbClr val="70AD47">
                      <a:lumMod val="0"/>
                      <a:lumOff val="100000"/>
                    </a:srgbClr>
                  </a:gs>
                  <a:gs pos="35000">
                    <a:srgbClr val="70AD47">
                      <a:lumMod val="0"/>
                      <a:lumOff val="100000"/>
                    </a:srgbClr>
                  </a:gs>
                  <a:gs pos="100000">
                    <a:srgbClr val="FFC000"/>
                  </a:gs>
                </a:gsLst>
                <a:path path="circle">
                  <a:fillToRect l="50000" t="-80000" r="50000" b="180000"/>
                </a:path>
                <a:tileRect/>
              </a:gradFill>
              <a:ln w="25400" cap="flat" cmpd="sng" algn="ctr">
                <a:solidFill>
                  <a:sysClr val="windowText" lastClr="000000"/>
                </a:solidFill>
                <a:prstDash val="sys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HY그래픽M" panose="02030600000101010101" pitchFamily="18" charset="-127"/>
                  <a:cs typeface="+mn-cs"/>
                </a:endParaRPr>
              </a:p>
            </p:txBody>
          </p:sp>
          <p:grpSp>
            <p:nvGrpSpPr>
              <p:cNvPr id="148" name="그룹 57"/>
              <p:cNvGrpSpPr/>
              <p:nvPr/>
            </p:nvGrpSpPr>
            <p:grpSpPr>
              <a:xfrm>
                <a:off x="6109115" y="3838008"/>
                <a:ext cx="431599" cy="781415"/>
                <a:chOff x="2184127" y="2620971"/>
                <a:chExt cx="972026" cy="1759865"/>
              </a:xfrm>
            </p:grpSpPr>
            <p:sp>
              <p:nvSpPr>
                <p:cNvPr id="166" name="정육면체 165"/>
                <p:cNvSpPr/>
                <p:nvPr/>
              </p:nvSpPr>
              <p:spPr>
                <a:xfrm>
                  <a:off x="2339280" y="2620971"/>
                  <a:ext cx="816873" cy="1759865"/>
                </a:xfrm>
                <a:prstGeom prst="cube">
                  <a:avLst/>
                </a:prstGeom>
                <a:solidFill>
                  <a:sysClr val="window" lastClr="FFFFFF"/>
                </a:solidFill>
                <a:ln w="22225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HY그래픽M" panose="02030600000101010101" pitchFamily="18" charset="-127"/>
                    <a:cs typeface="+mn-cs"/>
                  </a:endParaRPr>
                </a:p>
              </p:txBody>
            </p:sp>
            <p:pic>
              <p:nvPicPr>
                <p:cNvPr id="167" name="그림 166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47508" y="3431153"/>
                  <a:ext cx="600762" cy="294234"/>
                </a:xfrm>
                <a:prstGeom prst="rect">
                  <a:avLst/>
                </a:prstGeom>
                <a:ln w="25400">
                  <a:noFill/>
                </a:ln>
              </p:spPr>
            </p:pic>
            <p:pic>
              <p:nvPicPr>
                <p:cNvPr id="168" name="Picture 6" descr="http://blog.docker.com/wp-content/uploads/2013/08/KuDr42X_ITXghJhSInDZekNEF0jLt3NeVxtRye3tqco.png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14" t="9275" r="56524" b="11260"/>
                <a:stretch/>
              </p:blipFill>
              <p:spPr bwMode="auto">
                <a:xfrm>
                  <a:off x="2184127" y="2685916"/>
                  <a:ext cx="490538" cy="366713"/>
                </a:xfrm>
                <a:prstGeom prst="rect">
                  <a:avLst/>
                </a:prstGeom>
                <a:noFill/>
                <a:ln w="12700">
                  <a:noFill/>
                </a:ln>
                <a:extLst/>
              </p:spPr>
            </p:pic>
          </p:grpSp>
          <p:grpSp>
            <p:nvGrpSpPr>
              <p:cNvPr id="149" name="그룹 61"/>
              <p:cNvGrpSpPr/>
              <p:nvPr/>
            </p:nvGrpSpPr>
            <p:grpSpPr>
              <a:xfrm>
                <a:off x="6255524" y="3864931"/>
                <a:ext cx="431599" cy="781415"/>
                <a:chOff x="2184127" y="2620971"/>
                <a:chExt cx="972026" cy="1759865"/>
              </a:xfrm>
            </p:grpSpPr>
            <p:sp>
              <p:nvSpPr>
                <p:cNvPr id="163" name="정육면체 162"/>
                <p:cNvSpPr/>
                <p:nvPr/>
              </p:nvSpPr>
              <p:spPr>
                <a:xfrm>
                  <a:off x="2339280" y="2620971"/>
                  <a:ext cx="816873" cy="1759865"/>
                </a:xfrm>
                <a:prstGeom prst="cube">
                  <a:avLst/>
                </a:prstGeom>
                <a:solidFill>
                  <a:sysClr val="window" lastClr="FFFFFF"/>
                </a:solidFill>
                <a:ln w="22225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HY그래픽M" panose="02030600000101010101" pitchFamily="18" charset="-127"/>
                    <a:cs typeface="+mn-cs"/>
                  </a:endParaRPr>
                </a:p>
              </p:txBody>
            </p:sp>
            <p:pic>
              <p:nvPicPr>
                <p:cNvPr id="164" name="그림 163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47508" y="3431153"/>
                  <a:ext cx="600762" cy="294234"/>
                </a:xfrm>
                <a:prstGeom prst="rect">
                  <a:avLst/>
                </a:prstGeom>
                <a:ln w="25400">
                  <a:noFill/>
                </a:ln>
              </p:spPr>
            </p:pic>
            <p:pic>
              <p:nvPicPr>
                <p:cNvPr id="165" name="Picture 6" descr="http://blog.docker.com/wp-content/uploads/2013/08/KuDr42X_ITXghJhSInDZekNEF0jLt3NeVxtRye3tqco.png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14" t="9275" r="56524" b="11260"/>
                <a:stretch/>
              </p:blipFill>
              <p:spPr bwMode="auto">
                <a:xfrm>
                  <a:off x="2184127" y="2685916"/>
                  <a:ext cx="490538" cy="366713"/>
                </a:xfrm>
                <a:prstGeom prst="rect">
                  <a:avLst/>
                </a:prstGeom>
                <a:noFill/>
                <a:ln w="12700">
                  <a:noFill/>
                </a:ln>
                <a:extLst/>
              </p:spPr>
            </p:pic>
          </p:grpSp>
          <p:sp>
            <p:nvSpPr>
              <p:cNvPr id="150" name="TextBox 149"/>
              <p:cNvSpPr txBox="1"/>
              <p:nvPr/>
            </p:nvSpPr>
            <p:spPr>
              <a:xfrm>
                <a:off x="5788639" y="3441627"/>
                <a:ext cx="141096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Kafka broker cluster</a:t>
                </a:r>
                <a:endPara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grpSp>
            <p:nvGrpSpPr>
              <p:cNvPr id="151" name="그룹 66"/>
              <p:cNvGrpSpPr/>
              <p:nvPr/>
            </p:nvGrpSpPr>
            <p:grpSpPr>
              <a:xfrm>
                <a:off x="6404744" y="3896053"/>
                <a:ext cx="431599" cy="781415"/>
                <a:chOff x="2184127" y="2620971"/>
                <a:chExt cx="972026" cy="1759865"/>
              </a:xfrm>
            </p:grpSpPr>
            <p:sp>
              <p:nvSpPr>
                <p:cNvPr id="160" name="정육면체 159"/>
                <p:cNvSpPr/>
                <p:nvPr/>
              </p:nvSpPr>
              <p:spPr>
                <a:xfrm>
                  <a:off x="2339280" y="2620971"/>
                  <a:ext cx="816873" cy="1759865"/>
                </a:xfrm>
                <a:prstGeom prst="cube">
                  <a:avLst/>
                </a:prstGeom>
                <a:solidFill>
                  <a:sysClr val="window" lastClr="FFFFFF"/>
                </a:solidFill>
                <a:ln w="22225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HY그래픽M" panose="02030600000101010101" pitchFamily="18" charset="-127"/>
                    <a:cs typeface="+mn-cs"/>
                  </a:endParaRPr>
                </a:p>
              </p:txBody>
            </p:sp>
            <p:pic>
              <p:nvPicPr>
                <p:cNvPr id="161" name="그림 160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47508" y="3431153"/>
                  <a:ext cx="600762" cy="294234"/>
                </a:xfrm>
                <a:prstGeom prst="rect">
                  <a:avLst/>
                </a:prstGeom>
                <a:ln w="25400">
                  <a:noFill/>
                </a:ln>
              </p:spPr>
            </p:pic>
            <p:pic>
              <p:nvPicPr>
                <p:cNvPr id="162" name="Picture 6" descr="http://blog.docker.com/wp-content/uploads/2013/08/KuDr42X_ITXghJhSInDZekNEF0jLt3NeVxtRye3tqco.png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14" t="9275" r="56524" b="11260"/>
                <a:stretch/>
              </p:blipFill>
              <p:spPr bwMode="auto">
                <a:xfrm>
                  <a:off x="2184127" y="2685916"/>
                  <a:ext cx="490538" cy="366713"/>
                </a:xfrm>
                <a:prstGeom prst="rect">
                  <a:avLst/>
                </a:prstGeom>
                <a:noFill/>
                <a:ln w="12700">
                  <a:noFill/>
                </a:ln>
                <a:extLst/>
              </p:spPr>
            </p:pic>
          </p:grpSp>
          <p:sp>
            <p:nvSpPr>
              <p:cNvPr id="152" name="직사각형 151"/>
              <p:cNvSpPr/>
              <p:nvPr/>
            </p:nvSpPr>
            <p:spPr>
              <a:xfrm>
                <a:off x="5837322" y="4776843"/>
                <a:ext cx="1437408" cy="381918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153" name="그림 152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24227" y="4826536"/>
                <a:ext cx="1111648" cy="285628"/>
              </a:xfrm>
              <a:prstGeom prst="rect">
                <a:avLst/>
              </a:prstGeom>
            </p:spPr>
          </p:pic>
          <p:sp>
            <p:nvSpPr>
              <p:cNvPr id="154" name="직사각형 103"/>
              <p:cNvSpPr/>
              <p:nvPr/>
            </p:nvSpPr>
            <p:spPr>
              <a:xfrm>
                <a:off x="4248220" y="5438376"/>
                <a:ext cx="291502" cy="894038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155" name="Picture 2" descr="Net-SNMP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66300" y="5839277"/>
                <a:ext cx="260633" cy="581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56" name="그룹 74"/>
              <p:cNvGrpSpPr/>
              <p:nvPr/>
            </p:nvGrpSpPr>
            <p:grpSpPr>
              <a:xfrm>
                <a:off x="4948399" y="5401612"/>
                <a:ext cx="496185" cy="894039"/>
                <a:chOff x="1302642" y="2620971"/>
                <a:chExt cx="976711" cy="1759865"/>
              </a:xfrm>
            </p:grpSpPr>
            <p:sp>
              <p:nvSpPr>
                <p:cNvPr id="157" name="정육면체 156"/>
                <p:cNvSpPr/>
                <p:nvPr/>
              </p:nvSpPr>
              <p:spPr>
                <a:xfrm>
                  <a:off x="1462480" y="2620971"/>
                  <a:ext cx="816873" cy="1759865"/>
                </a:xfrm>
                <a:prstGeom prst="cube">
                  <a:avLst/>
                </a:prstGeom>
                <a:solidFill>
                  <a:sysClr val="window" lastClr="FFFFFF"/>
                </a:solidFill>
                <a:ln w="22225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HY그래픽M" panose="02030600000101010101" pitchFamily="18" charset="-127"/>
                    <a:cs typeface="+mn-cs"/>
                  </a:endParaRPr>
                </a:p>
              </p:txBody>
            </p:sp>
            <p:pic>
              <p:nvPicPr>
                <p:cNvPr id="158" name="Picture 2" descr="https://flume.apache.org/_static/flume-logo.png"/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75656" y="3311118"/>
                  <a:ext cx="525444" cy="526158"/>
                </a:xfrm>
                <a:prstGeom prst="rect">
                  <a:avLst/>
                </a:prstGeom>
                <a:noFill/>
                <a:ln w="12700"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9" name="Picture 6" descr="http://blog.docker.com/wp-content/uploads/2013/08/KuDr42X_ITXghJhSInDZekNEF0jLt3NeVxtRye3tqco.png"/>
                <p:cNvPicPr>
                  <a:picLocks noChangeAspect="1" noChangeArrowheads="1"/>
                </p:cNvPicPr>
                <p:nvPr/>
              </p:nvPicPr>
              <p:blipFill rotWithShape="1"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14" t="9275" r="56524" b="11260"/>
                <a:stretch/>
              </p:blipFill>
              <p:spPr bwMode="auto">
                <a:xfrm>
                  <a:off x="1302642" y="2692584"/>
                  <a:ext cx="490538" cy="366713"/>
                </a:xfrm>
                <a:prstGeom prst="rect">
                  <a:avLst/>
                </a:prstGeom>
                <a:noFill/>
                <a:ln w="12700">
                  <a:noFill/>
                </a:ln>
                <a:extLst/>
              </p:spPr>
            </p:pic>
          </p:grpSp>
          <p:pic>
            <p:nvPicPr>
              <p:cNvPr id="174" name="그림 173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15895" y="5723029"/>
                <a:ext cx="2042337" cy="115834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800444" y="1329761"/>
            <a:ext cx="7746654" cy="5509200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Enlist the NUC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Set all the servers to PXE boot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NUC reboot (When hardware is initialized, all software operations stop)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Check the NUC appear in MAAS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If the NUC does not support IPMI based BMC, edit them and enter their BMC details</a:t>
            </a:r>
          </a:p>
          <a:p>
            <a:pPr>
              <a:buFont typeface="Arial" pitchFamily="34" charset="0"/>
              <a:buChar char="•"/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Commission the NUC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Go to “machine interface”, “configuration” and set “power type” to “manual”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From the “take action” button, select “commission”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NUC reboot (When a new kernel is installed, the box must be rebooted as to prevent the removed kernel from being loaded which will halt the NUC operation)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Deploy the NUC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From the “take action” button, choose ”deploy” and click “view this page”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From SSH keys, choose source and click upload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Set “</a:t>
            </a:r>
            <a:r>
              <a:rPr lang="en-US" altLang="ko-KR" sz="1600" dirty="0" err="1">
                <a:latin typeface="Ebrima" pitchFamily="2" charset="0"/>
                <a:ea typeface="Ebrima" pitchFamily="2" charset="0"/>
                <a:cs typeface="Ebrima" pitchFamily="2" charset="0"/>
              </a:rPr>
              <a:t>id_rsa.pub</a:t>
            </a: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” as a public key and click “import”</a:t>
            </a:r>
          </a:p>
          <a:p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         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697540" y="1285860"/>
            <a:ext cx="7805097" cy="5169756"/>
            <a:chOff x="624555" y="1513030"/>
            <a:chExt cx="7805097" cy="4062913"/>
          </a:xfrm>
        </p:grpSpPr>
        <p:sp>
          <p:nvSpPr>
            <p:cNvPr id="23" name="직사각형 22"/>
            <p:cNvSpPr/>
            <p:nvPr/>
          </p:nvSpPr>
          <p:spPr>
            <a:xfrm>
              <a:off x="664319" y="1547532"/>
              <a:ext cx="7708878" cy="3966026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>
              <a:spLocks noChangeAspect="1"/>
            </p:cNvSpPr>
            <p:nvPr/>
          </p:nvSpPr>
          <p:spPr>
            <a:xfrm>
              <a:off x="8326748" y="5471645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7380312" y="1052736"/>
            <a:ext cx="1437469" cy="1099776"/>
            <a:chOff x="7349373" y="697530"/>
            <a:chExt cx="1437469" cy="1099776"/>
          </a:xfrm>
        </p:grpSpPr>
        <p:grpSp>
          <p:nvGrpSpPr>
            <p:cNvPr id="28" name="그룹 44"/>
            <p:cNvGrpSpPr/>
            <p:nvPr/>
          </p:nvGrpSpPr>
          <p:grpSpPr>
            <a:xfrm>
              <a:off x="7715272" y="714354"/>
              <a:ext cx="1071570" cy="1082952"/>
              <a:chOff x="1435042" y="4196530"/>
              <a:chExt cx="1130380" cy="1142387"/>
            </a:xfrm>
          </p:grpSpPr>
          <p:sp>
            <p:nvSpPr>
              <p:cNvPr id="30" name="타원형 설명선 29"/>
              <p:cNvSpPr/>
              <p:nvPr/>
            </p:nvSpPr>
            <p:spPr>
              <a:xfrm>
                <a:off x="1435042" y="4196530"/>
                <a:ext cx="1130380" cy="1130380"/>
              </a:xfrm>
              <a:prstGeom prst="wedgeEllipseCallout">
                <a:avLst>
                  <a:gd name="adj1" fmla="val -30891"/>
                  <a:gd name="adj2" fmla="val 62500"/>
                </a:avLst>
              </a:prstGeom>
              <a:solidFill>
                <a:schemeClr val="bg1"/>
              </a:solidFill>
              <a:ln w="57150">
                <a:solidFill>
                  <a:srgbClr val="00747B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" name="Picture 2" descr="http://publicdomainvectors.org/photos/Anonymous_Keyboard_1_icon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4229" y="4244330"/>
                <a:ext cx="1094586" cy="1094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7349373" y="697530"/>
              <a:ext cx="786206" cy="516892"/>
            </a:xfrm>
            <a:prstGeom prst="rect">
              <a:avLst/>
            </a:prstGeom>
          </p:spPr>
        </p:pic>
      </p:grpSp>
      <p:sp>
        <p:nvSpPr>
          <p:cNvPr id="38" name="제목 37"/>
          <p:cNvSpPr>
            <a:spLocks noGrp="1"/>
          </p:cNvSpPr>
          <p:nvPr>
            <p:ph type="title"/>
          </p:nvPr>
        </p:nvSpPr>
        <p:spPr>
          <a:xfrm>
            <a:off x="457200" y="26127"/>
            <a:ext cx="6400816" cy="511156"/>
          </a:xfrm>
        </p:spPr>
        <p:txBody>
          <a:bodyPr>
            <a:noAutofit/>
          </a:bodyPr>
          <a:lstStyle/>
          <a:p>
            <a:r>
              <a:rPr lang="en-US" altLang="ko-KR" dirty="0">
                <a:ea typeface="Ebrima" pitchFamily="2" charset="0"/>
              </a:rPr>
              <a:t>#Enlist, Commission and deploy the box </a:t>
            </a:r>
            <a:endParaRPr dirty="0">
              <a:ea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9692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758801" y="1334953"/>
            <a:ext cx="7746654" cy="2800767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Create SSH key</a:t>
            </a:r>
            <a:endParaRPr lang="en" altLang="ko-KR" sz="1600" b="1" dirty="0">
              <a:solidFill>
                <a:srgbClr val="FF0000"/>
              </a:solidFill>
              <a:latin typeface="맑은 고딕 (본문)"/>
            </a:endParaRPr>
          </a:p>
          <a:p>
            <a:pPr marL="0" lvl="1"/>
            <a:r>
              <a:rPr lang="en-US" altLang="ko-KR" sz="1600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          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" altLang="ko-KR" sz="1600" b="1" dirty="0">
                <a:solidFill>
                  <a:srgbClr val="FF0000"/>
                </a:solidFill>
                <a:latin typeface="맑은 고딕 (본문)"/>
              </a:rPr>
              <a:t>sudo ssh-keygen</a:t>
            </a:r>
          </a:p>
          <a:p>
            <a:pPr marL="0" lvl="1"/>
            <a:r>
              <a:rPr lang="en-US" altLang="ko-KR" sz="1600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          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" altLang="ko-KR" sz="1600" b="1" dirty="0">
                <a:solidFill>
                  <a:srgbClr val="FF0000"/>
                </a:solidFill>
                <a:latin typeface="맑은 고딕 (본문)"/>
              </a:rPr>
              <a:t>sudo cat ~/.ssh/id_rsa.pub</a:t>
            </a:r>
          </a:p>
          <a:p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         Copy the outcome , press “upload” and paste it on “User ID” and import</a:t>
            </a:r>
          </a:p>
          <a:p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Deploy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From “take action”, choose “deploy”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OS remote Install complete</a:t>
            </a:r>
          </a:p>
          <a:p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697540" y="1285860"/>
            <a:ext cx="7805097" cy="2287156"/>
            <a:chOff x="624555" y="1513030"/>
            <a:chExt cx="7805097" cy="4062913"/>
          </a:xfrm>
        </p:grpSpPr>
        <p:sp>
          <p:nvSpPr>
            <p:cNvPr id="23" name="직사각형 22"/>
            <p:cNvSpPr/>
            <p:nvPr/>
          </p:nvSpPr>
          <p:spPr>
            <a:xfrm>
              <a:off x="664319" y="1547532"/>
              <a:ext cx="7708878" cy="3966026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>
              <a:spLocks noChangeAspect="1"/>
            </p:cNvSpPr>
            <p:nvPr/>
          </p:nvSpPr>
          <p:spPr>
            <a:xfrm>
              <a:off x="8326748" y="5471645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7380312" y="1052736"/>
            <a:ext cx="1437469" cy="1099776"/>
            <a:chOff x="7349373" y="697530"/>
            <a:chExt cx="1437469" cy="1099776"/>
          </a:xfrm>
        </p:grpSpPr>
        <p:grpSp>
          <p:nvGrpSpPr>
            <p:cNvPr id="28" name="그룹 44"/>
            <p:cNvGrpSpPr/>
            <p:nvPr/>
          </p:nvGrpSpPr>
          <p:grpSpPr>
            <a:xfrm>
              <a:off x="7715272" y="714354"/>
              <a:ext cx="1071570" cy="1082952"/>
              <a:chOff x="1435042" y="4196530"/>
              <a:chExt cx="1130380" cy="1142387"/>
            </a:xfrm>
          </p:grpSpPr>
          <p:sp>
            <p:nvSpPr>
              <p:cNvPr id="30" name="타원형 설명선 29"/>
              <p:cNvSpPr/>
              <p:nvPr/>
            </p:nvSpPr>
            <p:spPr>
              <a:xfrm>
                <a:off x="1435042" y="4196530"/>
                <a:ext cx="1130380" cy="1130380"/>
              </a:xfrm>
              <a:prstGeom prst="wedgeEllipseCallout">
                <a:avLst>
                  <a:gd name="adj1" fmla="val -30891"/>
                  <a:gd name="adj2" fmla="val 62500"/>
                </a:avLst>
              </a:prstGeom>
              <a:solidFill>
                <a:schemeClr val="bg1"/>
              </a:solidFill>
              <a:ln w="57150">
                <a:solidFill>
                  <a:srgbClr val="00747B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" name="Picture 2" descr="http://publicdomainvectors.org/photos/Anonymous_Keyboard_1_icon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4229" y="4244330"/>
                <a:ext cx="1094586" cy="1094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7349373" y="697530"/>
              <a:ext cx="786206" cy="516892"/>
            </a:xfrm>
            <a:prstGeom prst="rect">
              <a:avLst/>
            </a:prstGeom>
          </p:spPr>
        </p:pic>
      </p:grpSp>
      <p:sp>
        <p:nvSpPr>
          <p:cNvPr id="38" name="제목 37"/>
          <p:cNvSpPr>
            <a:spLocks noGrp="1"/>
          </p:cNvSpPr>
          <p:nvPr>
            <p:ph type="title"/>
          </p:nvPr>
        </p:nvSpPr>
        <p:spPr>
          <a:xfrm>
            <a:off x="457200" y="26127"/>
            <a:ext cx="6400816" cy="511156"/>
          </a:xfrm>
        </p:spPr>
        <p:txBody>
          <a:bodyPr>
            <a:noAutofit/>
          </a:bodyPr>
          <a:lstStyle/>
          <a:p>
            <a:r>
              <a:rPr lang="en-US" altLang="ko-KR" dirty="0">
                <a:ea typeface="Ebrima" pitchFamily="2" charset="0"/>
              </a:rPr>
              <a:t>#Deploying the box </a:t>
            </a:r>
            <a:endParaRPr dirty="0">
              <a:ea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7982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5000636"/>
          </a:xfrm>
          <a:prstGeom prst="rect">
            <a:avLst/>
          </a:prstGeom>
          <a:solidFill>
            <a:srgbClr val="0074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5">
            <a:extLst>
              <a:ext uri="{FF2B5EF4-FFF2-40B4-BE49-F238E27FC236}">
                <a16:creationId xmlns:a16="http://schemas.microsoft.com/office/drawing/2014/main" id="{5CAE70D6-2522-DA46-AB0D-F910E82DBB24}"/>
              </a:ext>
            </a:extLst>
          </p:cNvPr>
          <p:cNvSpPr txBox="1">
            <a:spLocks/>
          </p:cNvSpPr>
          <p:nvPr/>
        </p:nvSpPr>
        <p:spPr>
          <a:xfrm>
            <a:off x="1255072" y="2798596"/>
            <a:ext cx="4317060" cy="155909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32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Lab </a:t>
            </a:r>
            <a:r>
              <a:rPr lang="en-US" altLang="ko-KR" sz="3200" b="1" dirty="0">
                <a:solidFill>
                  <a:srgbClr val="FFA34D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Review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486114" y="794"/>
            <a:ext cx="76121" cy="2030411"/>
            <a:chOff x="8105888" y="794"/>
            <a:chExt cx="76121" cy="2030411"/>
          </a:xfrm>
        </p:grpSpPr>
        <p:cxnSp>
          <p:nvCxnSpPr>
            <p:cNvPr id="5" name="직선 연결선 4"/>
            <p:cNvCxnSpPr/>
            <p:nvPr/>
          </p:nvCxnSpPr>
          <p:spPr>
            <a:xfrm rot="5400000">
              <a:off x="7143780" y="1000120"/>
              <a:ext cx="2000240" cy="1588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타원 5"/>
            <p:cNvSpPr/>
            <p:nvPr/>
          </p:nvSpPr>
          <p:spPr>
            <a:xfrm>
              <a:off x="8105888" y="1955084"/>
              <a:ext cx="76121" cy="76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57489" y="2928934"/>
            <a:ext cx="76121" cy="2071678"/>
            <a:chOff x="8105888" y="-70644"/>
            <a:chExt cx="76121" cy="2071678"/>
          </a:xfrm>
        </p:grpSpPr>
        <p:cxnSp>
          <p:nvCxnSpPr>
            <p:cNvPr id="8" name="직선 연결선 7"/>
            <p:cNvCxnSpPr/>
            <p:nvPr/>
          </p:nvCxnSpPr>
          <p:spPr>
            <a:xfrm rot="5400000">
              <a:off x="7143780" y="1000120"/>
              <a:ext cx="2000240" cy="1588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타원 8"/>
            <p:cNvSpPr/>
            <p:nvPr/>
          </p:nvSpPr>
          <p:spPr>
            <a:xfrm>
              <a:off x="8105888" y="-70644"/>
              <a:ext cx="76121" cy="76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3E772F31-B05C-7647-9D1E-4393D1C42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545" y="1268760"/>
            <a:ext cx="2135358" cy="215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66759" y="1494598"/>
            <a:ext cx="8461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Ebrima" pitchFamily="2" charset="0"/>
                <a:ea typeface="Ebrima" pitchFamily="2" charset="0"/>
                <a:cs typeface="Ebrima" pitchFamily="2" charset="0"/>
              </a:rPr>
              <a:t>With Tower Lab, you have experimented selected roles of Monitor/Control (</a:t>
            </a:r>
            <a:r>
              <a:rPr lang="ko-KR" altLang="en-US" sz="2000" dirty="0">
                <a:latin typeface="+mn-ea"/>
                <a:cs typeface="Ebrima" pitchFamily="2" charset="0"/>
              </a:rPr>
              <a:t>관제</a:t>
            </a:r>
            <a:r>
              <a:rPr lang="en-US" altLang="ko-KR" sz="2000" dirty="0">
                <a:latin typeface="Ebrima" pitchFamily="2" charset="0"/>
                <a:ea typeface="Ebrima" pitchFamily="2" charset="0"/>
                <a:cs typeface="Ebrima" pitchFamily="2" charset="0"/>
              </a:rPr>
              <a:t>) Tower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21930" y="2494730"/>
            <a:ext cx="65505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57200" algn="ctr"/>
            <a:r>
              <a:rPr lang="en-US" altLang="ko-KR" sz="2000" dirty="0">
                <a:latin typeface="Ebrima" pitchFamily="2" charset="0"/>
                <a:ea typeface="Ebrima" pitchFamily="2" charset="0"/>
                <a:cs typeface="Ebrima" pitchFamily="2" charset="0"/>
              </a:rPr>
              <a:t>Visibility Center function to </a:t>
            </a:r>
            <a:r>
              <a:rPr lang="en-US" altLang="ko-KR" sz="2000" b="1" dirty="0">
                <a:latin typeface="Ebrima" pitchFamily="2" charset="0"/>
                <a:ea typeface="Ebrima" pitchFamily="2" charset="0"/>
                <a:cs typeface="Ebrima" pitchFamily="2" charset="0"/>
              </a:rPr>
              <a:t>enable ‘distributed monitoring’ </a:t>
            </a:r>
            <a:r>
              <a:rPr lang="en-US" altLang="ko-KR" sz="2000" dirty="0">
                <a:latin typeface="Ebrima" pitchFamily="2" charset="0"/>
                <a:ea typeface="Ebrima" pitchFamily="2" charset="0"/>
                <a:cs typeface="Ebrima" pitchFamily="2" charset="0"/>
              </a:rPr>
              <a:t>over remote Boxes and to </a:t>
            </a:r>
            <a:r>
              <a:rPr lang="en-US" altLang="ko-KR" sz="2000" b="1" dirty="0">
                <a:latin typeface="Ebrima" pitchFamily="2" charset="0"/>
                <a:ea typeface="Ebrima" pitchFamily="2" charset="0"/>
                <a:cs typeface="Ebrima" pitchFamily="2" charset="0"/>
              </a:rPr>
              <a:t>store ‘monitoring information’ </a:t>
            </a:r>
            <a:r>
              <a:rPr lang="en-US" altLang="ko-KR" sz="2000" dirty="0">
                <a:latin typeface="Ebrima" pitchFamily="2" charset="0"/>
                <a:ea typeface="Ebrima" pitchFamily="2" charset="0"/>
                <a:cs typeface="Ebrima" pitchFamily="2" charset="0"/>
              </a:rPr>
              <a:t>to time-size DB.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50558" y="3903808"/>
            <a:ext cx="56932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57200" algn="ctr"/>
            <a:r>
              <a:rPr lang="en-US" altLang="ko-KR" sz="2000" dirty="0">
                <a:latin typeface="Ebrima" pitchFamily="2" charset="0"/>
                <a:ea typeface="Ebrima" pitchFamily="2" charset="0"/>
                <a:cs typeface="Ebrima" pitchFamily="2" charset="0"/>
              </a:rPr>
              <a:t>Provisioning Center function to </a:t>
            </a:r>
            <a:r>
              <a:rPr lang="en-US" altLang="ko-KR" sz="2000" b="1" dirty="0">
                <a:latin typeface="Ebrima" pitchFamily="2" charset="0"/>
                <a:ea typeface="Ebrima" pitchFamily="2" charset="0"/>
                <a:cs typeface="Ebrima" pitchFamily="2" charset="0"/>
              </a:rPr>
              <a:t>enable remote ‘installation &amp; configuration</a:t>
            </a:r>
            <a:r>
              <a:rPr lang="en-US" altLang="ko-KR" sz="2000" dirty="0">
                <a:latin typeface="Ebrima" pitchFamily="2" charset="0"/>
                <a:ea typeface="Ebrima" pitchFamily="2" charset="0"/>
                <a:cs typeface="Ebrima" pitchFamily="2" charset="0"/>
              </a:rPr>
              <a:t> (of OS and others)’ of distributed Boxes.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500034" y="3780614"/>
            <a:ext cx="8090849" cy="1291460"/>
            <a:chOff x="500034" y="4714884"/>
            <a:chExt cx="8090849" cy="1291460"/>
          </a:xfrm>
        </p:grpSpPr>
        <p:grpSp>
          <p:nvGrpSpPr>
            <p:cNvPr id="16" name="그룹 23"/>
            <p:cNvGrpSpPr/>
            <p:nvPr/>
          </p:nvGrpSpPr>
          <p:grpSpPr>
            <a:xfrm>
              <a:off x="785786" y="4714884"/>
              <a:ext cx="7805097" cy="1291460"/>
              <a:chOff x="785786" y="4740602"/>
              <a:chExt cx="7805097" cy="1291460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825550" y="4786323"/>
                <a:ext cx="7708878" cy="121288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타원 18"/>
              <p:cNvSpPr>
                <a:spLocks noChangeAspect="1"/>
              </p:cNvSpPr>
              <p:nvPr/>
            </p:nvSpPr>
            <p:spPr>
              <a:xfrm>
                <a:off x="785786" y="4740602"/>
                <a:ext cx="102904" cy="10429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>
                <a:spLocks noChangeAspect="1"/>
              </p:cNvSpPr>
              <p:nvPr/>
            </p:nvSpPr>
            <p:spPr>
              <a:xfrm>
                <a:off x="8487979" y="5927764"/>
                <a:ext cx="102904" cy="10429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대각선 방향의 모서리가 둥근 사각형 16"/>
            <p:cNvSpPr/>
            <p:nvPr/>
          </p:nvSpPr>
          <p:spPr>
            <a:xfrm>
              <a:off x="500034" y="5085242"/>
              <a:ext cx="608678" cy="629774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rgbClr val="00747B"/>
            </a:solidFill>
            <a:ln>
              <a:noFill/>
            </a:ln>
            <a:effectLst>
              <a:outerShdw blurRad="101600" dist="63500" dir="3660000" algn="ctr" rotWithShape="0">
                <a:schemeClr val="bg1">
                  <a:lumMod val="75000"/>
                  <a:alpha val="8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Ebrima" pitchFamily="2" charset="0"/>
                  <a:ea typeface="Ebrima" pitchFamily="2" charset="0"/>
                  <a:cs typeface="Ebrima" pitchFamily="2" charset="0"/>
                </a:rPr>
                <a:t>02</a:t>
              </a:r>
              <a:endParaRPr lang="ko-KR" altLang="en-US" sz="2400" b="1" dirty="0">
                <a:solidFill>
                  <a:schemeClr val="bg1"/>
                </a:solidFill>
                <a:latin typeface="Ebrima" pitchFamily="2" charset="0"/>
                <a:ea typeface="Noto Sans CJK KR Bold" panose="020B0800000000000000" pitchFamily="34" charset="-127"/>
                <a:cs typeface="Ebrima" pitchFamily="2" charset="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500034" y="2351854"/>
            <a:ext cx="8090849" cy="1291460"/>
            <a:chOff x="500034" y="4714884"/>
            <a:chExt cx="8090849" cy="1291460"/>
          </a:xfrm>
        </p:grpSpPr>
        <p:grpSp>
          <p:nvGrpSpPr>
            <p:cNvPr id="22" name="그룹 35"/>
            <p:cNvGrpSpPr/>
            <p:nvPr/>
          </p:nvGrpSpPr>
          <p:grpSpPr>
            <a:xfrm>
              <a:off x="785786" y="4714884"/>
              <a:ext cx="7805097" cy="1291460"/>
              <a:chOff x="785786" y="4740602"/>
              <a:chExt cx="7805097" cy="1291460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825550" y="4786323"/>
                <a:ext cx="7708878" cy="121288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>
                <a:spLocks noChangeAspect="1"/>
              </p:cNvSpPr>
              <p:nvPr/>
            </p:nvSpPr>
            <p:spPr>
              <a:xfrm>
                <a:off x="785786" y="4740602"/>
                <a:ext cx="102904" cy="10429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>
                <a:spLocks noChangeAspect="1"/>
              </p:cNvSpPr>
              <p:nvPr/>
            </p:nvSpPr>
            <p:spPr>
              <a:xfrm>
                <a:off x="8487979" y="5927764"/>
                <a:ext cx="102904" cy="10429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대각선 방향의 모서리가 둥근 사각형 22"/>
            <p:cNvSpPr/>
            <p:nvPr/>
          </p:nvSpPr>
          <p:spPr>
            <a:xfrm>
              <a:off x="500034" y="5085242"/>
              <a:ext cx="608678" cy="629774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rgbClr val="F27300"/>
            </a:solidFill>
            <a:ln>
              <a:noFill/>
            </a:ln>
            <a:effectLst>
              <a:outerShdw blurRad="101600" dist="63500" dir="3660000" algn="ctr" rotWithShape="0">
                <a:schemeClr val="bg1">
                  <a:lumMod val="75000"/>
                  <a:alpha val="8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Ebrima" pitchFamily="2" charset="0"/>
                  <a:ea typeface="Ebrima" pitchFamily="2" charset="0"/>
                  <a:cs typeface="Ebrima" pitchFamily="2" charset="0"/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  <a:latin typeface="Ebrima" pitchFamily="2" charset="0"/>
                <a:ea typeface="Noto Sans CJK KR Bold" panose="020B0800000000000000" pitchFamily="34" charset="-127"/>
                <a:cs typeface="Ebrima" pitchFamily="2" charset="0"/>
              </a:endParaRPr>
            </a:p>
          </p:txBody>
        </p:sp>
      </p:grp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Lab Summary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4071942"/>
          </a:xfrm>
          <a:prstGeom prst="rect">
            <a:avLst/>
          </a:prstGeom>
          <a:solidFill>
            <a:srgbClr val="0074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8486114" y="794"/>
            <a:ext cx="76121" cy="2030411"/>
            <a:chOff x="8105888" y="794"/>
            <a:chExt cx="76121" cy="2030411"/>
          </a:xfrm>
        </p:grpSpPr>
        <p:cxnSp>
          <p:nvCxnSpPr>
            <p:cNvPr id="4" name="직선 연결선 3"/>
            <p:cNvCxnSpPr/>
            <p:nvPr/>
          </p:nvCxnSpPr>
          <p:spPr>
            <a:xfrm rot="5400000">
              <a:off x="7143780" y="1000120"/>
              <a:ext cx="2000240" cy="1588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타원 4"/>
            <p:cNvSpPr/>
            <p:nvPr/>
          </p:nvSpPr>
          <p:spPr>
            <a:xfrm>
              <a:off x="8105888" y="1955084"/>
              <a:ext cx="76121" cy="76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57489" y="2000264"/>
            <a:ext cx="76121" cy="2071678"/>
            <a:chOff x="8105888" y="-70644"/>
            <a:chExt cx="76121" cy="2071678"/>
          </a:xfrm>
        </p:grpSpPr>
        <p:cxnSp>
          <p:nvCxnSpPr>
            <p:cNvPr id="7" name="직선 연결선 6"/>
            <p:cNvCxnSpPr/>
            <p:nvPr/>
          </p:nvCxnSpPr>
          <p:spPr>
            <a:xfrm rot="5400000">
              <a:off x="7143780" y="1000120"/>
              <a:ext cx="2000240" cy="1588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타원 7"/>
            <p:cNvSpPr/>
            <p:nvPr/>
          </p:nvSpPr>
          <p:spPr>
            <a:xfrm>
              <a:off x="8105888" y="-70644"/>
              <a:ext cx="76121" cy="76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제목 5">
            <a:extLst>
              <a:ext uri="{FF2B5EF4-FFF2-40B4-BE49-F238E27FC236}">
                <a16:creationId xmlns:a16="http://schemas.microsoft.com/office/drawing/2014/main" id="{5CAE70D6-2522-DA46-AB0D-F910E82DBB24}"/>
              </a:ext>
            </a:extLst>
          </p:cNvPr>
          <p:cNvSpPr txBox="1">
            <a:spLocks/>
          </p:cNvSpPr>
          <p:nvPr/>
        </p:nvSpPr>
        <p:spPr>
          <a:xfrm>
            <a:off x="945656" y="2818198"/>
            <a:ext cx="3559930" cy="5206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200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Mini@smartx.kr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67EB9A5-3234-F94A-B2FD-ED5A281E3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795" y="4527729"/>
            <a:ext cx="1825574" cy="1845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제목 5">
            <a:extLst>
              <a:ext uri="{FF2B5EF4-FFF2-40B4-BE49-F238E27FC236}">
                <a16:creationId xmlns:a16="http://schemas.microsoft.com/office/drawing/2014/main" id="{5CAE70D6-2522-DA46-AB0D-F910E82DBB24}"/>
              </a:ext>
            </a:extLst>
          </p:cNvPr>
          <p:cNvSpPr txBox="1">
            <a:spLocks/>
          </p:cNvSpPr>
          <p:nvPr/>
        </p:nvSpPr>
        <p:spPr>
          <a:xfrm>
            <a:off x="874218" y="1484784"/>
            <a:ext cx="5912360" cy="100083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32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Thank You for Your Attention </a:t>
            </a:r>
            <a:r>
              <a:rPr lang="en-US" altLang="ko-KR" sz="3200" b="1" dirty="0">
                <a:solidFill>
                  <a:srgbClr val="FFA34D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Any Question?</a:t>
            </a:r>
            <a:endParaRPr lang="ko-KR" altLang="en-US" sz="1050" b="1" dirty="0">
              <a:solidFill>
                <a:srgbClr val="FFA34D"/>
              </a:solidFill>
              <a:latin typeface="Ebrima" pitchFamily="2" charset="0"/>
              <a:ea typeface="Noto Sans CJK JP Black" pitchFamily="34" charset="-127"/>
              <a:cs typeface="Ebrima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5000636"/>
          </a:xfrm>
          <a:prstGeom prst="rect">
            <a:avLst/>
          </a:prstGeom>
          <a:solidFill>
            <a:srgbClr val="0074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5">
            <a:extLst>
              <a:ext uri="{FF2B5EF4-FFF2-40B4-BE49-F238E27FC236}">
                <a16:creationId xmlns:a16="http://schemas.microsoft.com/office/drawing/2014/main" id="{5CAE70D6-2522-DA46-AB0D-F910E82DBB24}"/>
              </a:ext>
            </a:extLst>
          </p:cNvPr>
          <p:cNvSpPr txBox="1">
            <a:spLocks/>
          </p:cNvSpPr>
          <p:nvPr/>
        </p:nvSpPr>
        <p:spPr>
          <a:xfrm>
            <a:off x="1255072" y="2798596"/>
            <a:ext cx="4317060" cy="155909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32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Lab </a:t>
            </a:r>
            <a:r>
              <a:rPr lang="en-US" altLang="ko-KR" sz="3200" b="1" dirty="0">
                <a:solidFill>
                  <a:srgbClr val="FFA34D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Theory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486114" y="794"/>
            <a:ext cx="76121" cy="2030411"/>
            <a:chOff x="8105888" y="794"/>
            <a:chExt cx="76121" cy="2030411"/>
          </a:xfrm>
        </p:grpSpPr>
        <p:cxnSp>
          <p:nvCxnSpPr>
            <p:cNvPr id="5" name="직선 연결선 4"/>
            <p:cNvCxnSpPr/>
            <p:nvPr/>
          </p:nvCxnSpPr>
          <p:spPr>
            <a:xfrm rot="5400000">
              <a:off x="7143780" y="1000120"/>
              <a:ext cx="2000240" cy="1588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타원 5"/>
            <p:cNvSpPr/>
            <p:nvPr/>
          </p:nvSpPr>
          <p:spPr>
            <a:xfrm>
              <a:off x="8105888" y="1955084"/>
              <a:ext cx="76121" cy="76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57489" y="2928934"/>
            <a:ext cx="76121" cy="2071678"/>
            <a:chOff x="8105888" y="-70644"/>
            <a:chExt cx="76121" cy="2071678"/>
          </a:xfrm>
        </p:grpSpPr>
        <p:cxnSp>
          <p:nvCxnSpPr>
            <p:cNvPr id="8" name="직선 연결선 7"/>
            <p:cNvCxnSpPr/>
            <p:nvPr/>
          </p:nvCxnSpPr>
          <p:spPr>
            <a:xfrm rot="5400000">
              <a:off x="7143780" y="1000120"/>
              <a:ext cx="2000240" cy="1588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타원 8"/>
            <p:cNvSpPr/>
            <p:nvPr/>
          </p:nvSpPr>
          <p:spPr>
            <a:xfrm>
              <a:off x="8105888" y="-70644"/>
              <a:ext cx="76121" cy="76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3E772F31-B05C-7647-9D1E-4393D1C42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545" y="1268760"/>
            <a:ext cx="2135358" cy="215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350357" y="928670"/>
            <a:ext cx="8365048" cy="5517988"/>
            <a:chOff x="-744" y="878294"/>
            <a:chExt cx="9064996" cy="5979706"/>
          </a:xfrm>
        </p:grpSpPr>
        <p:sp>
          <p:nvSpPr>
            <p:cNvPr id="12" name="직사각형 11"/>
            <p:cNvSpPr/>
            <p:nvPr/>
          </p:nvSpPr>
          <p:spPr>
            <a:xfrm>
              <a:off x="-744" y="6263688"/>
              <a:ext cx="612304" cy="5835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2"/>
            <a:srcRect t="20453"/>
            <a:stretch/>
          </p:blipFill>
          <p:spPr>
            <a:xfrm>
              <a:off x="4499992" y="4005064"/>
              <a:ext cx="4564260" cy="285293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1600" y="4095189"/>
              <a:ext cx="3236006" cy="1500582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740" y="5492930"/>
              <a:ext cx="1796707" cy="116449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0089" y="878294"/>
              <a:ext cx="6252716" cy="3170749"/>
            </a:xfrm>
            <a:prstGeom prst="rect">
              <a:avLst/>
            </a:prstGeom>
          </p:spPr>
        </p:pic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86710" y="785794"/>
            <a:ext cx="1151065" cy="1028111"/>
          </a:xfrm>
          <a:prstGeom prst="rect">
            <a:avLst/>
          </a:prstGeom>
        </p:spPr>
      </p:pic>
      <p:sp>
        <p:nvSpPr>
          <p:cNvPr id="21" name="제목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ea typeface="Ebrima" pitchFamily="2" charset="0"/>
              </a:rPr>
              <a:t>SmartX</a:t>
            </a:r>
            <a:r>
              <a:rPr lang="en-US" altLang="ko-KR" dirty="0">
                <a:ea typeface="Ebrima" pitchFamily="2" charset="0"/>
              </a:rPr>
              <a:t> Automation Framework</a:t>
            </a:r>
            <a:endParaRPr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321092" y="859277"/>
            <a:ext cx="8394312" cy="5570119"/>
            <a:chOff x="321092" y="805471"/>
            <a:chExt cx="8394312" cy="5570119"/>
          </a:xfrm>
        </p:grpSpPr>
        <p:grpSp>
          <p:nvGrpSpPr>
            <p:cNvPr id="12" name="그룹 11"/>
            <p:cNvGrpSpPr/>
            <p:nvPr/>
          </p:nvGrpSpPr>
          <p:grpSpPr>
            <a:xfrm>
              <a:off x="5393390" y="805471"/>
              <a:ext cx="3313022" cy="1505241"/>
              <a:chOff x="0" y="4437112"/>
              <a:chExt cx="4860032" cy="2420888"/>
            </a:xfrm>
          </p:grpSpPr>
          <p:sp>
            <p:nvSpPr>
              <p:cNvPr id="13" name="모서리가 둥근 직사각형 12"/>
              <p:cNvSpPr/>
              <p:nvPr/>
            </p:nvSpPr>
            <p:spPr>
              <a:xfrm>
                <a:off x="0" y="4437112"/>
                <a:ext cx="4860032" cy="2420888"/>
              </a:xfrm>
              <a:prstGeom prst="roundRect">
                <a:avLst/>
              </a:prstGeom>
              <a:no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90764" y="4760927"/>
                <a:ext cx="3888431" cy="2063250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9258" y="4498132"/>
                <a:ext cx="1048367" cy="934000"/>
              </a:xfrm>
              <a:prstGeom prst="rect">
                <a:avLst/>
              </a:prstGeom>
            </p:spPr>
          </p:pic>
        </p:grpSp>
        <p:grpSp>
          <p:nvGrpSpPr>
            <p:cNvPr id="16" name="그룹 15"/>
            <p:cNvGrpSpPr/>
            <p:nvPr/>
          </p:nvGrpSpPr>
          <p:grpSpPr>
            <a:xfrm>
              <a:off x="321092" y="5178053"/>
              <a:ext cx="8394312" cy="1197537"/>
              <a:chOff x="971991" y="1523281"/>
              <a:chExt cx="6976169" cy="3779745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1119404" y="2564904"/>
                <a:ext cx="6828755" cy="2701633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     </a:t>
                </a:r>
                <a:endParaRPr kumimoji="1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직각 삼각형 17"/>
              <p:cNvSpPr/>
              <p:nvPr/>
            </p:nvSpPr>
            <p:spPr>
              <a:xfrm rot="16200000">
                <a:off x="3721131" y="1039507"/>
                <a:ext cx="2701633" cy="5752423"/>
              </a:xfrm>
              <a:prstGeom prst="rtTriangle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직각 삼각형 18"/>
              <p:cNvSpPr/>
              <p:nvPr/>
            </p:nvSpPr>
            <p:spPr>
              <a:xfrm rot="5400000">
                <a:off x="1170847" y="2513458"/>
                <a:ext cx="2701633" cy="2804527"/>
              </a:xfrm>
              <a:prstGeom prst="rtTriangle">
                <a:avLst/>
              </a:prstGeom>
              <a:solidFill>
                <a:schemeClr val="bg1"/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780448" y="2855923"/>
                <a:ext cx="2160239" cy="2428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Clouds</a:t>
                </a:r>
                <a:br>
                  <a:rPr kumimoji="1" lang="en-US" altLang="ko-K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</a:br>
                <a:r>
                  <a:rPr kumimoji="1" lang="en-US" altLang="ko-K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(HPC/</a:t>
                </a:r>
                <a:r>
                  <a:rPr kumimoji="1" lang="en-US" altLang="ko-KR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BigData</a:t>
                </a:r>
                <a:r>
                  <a:rPr kumimoji="1" lang="en-US" altLang="ko-K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)</a:t>
                </a:r>
                <a:r>
                  <a:rPr kumimoji="1" lang="ko-KR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 </a:t>
                </a:r>
                <a:endParaRPr kumimoji="1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971991" y="2598154"/>
                <a:ext cx="1800201" cy="1540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Things</a:t>
                </a:r>
                <a:endParaRPr kumimoji="1" lang="ko-KR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1115616" y="1523281"/>
                <a:ext cx="2160240" cy="8209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End</a:t>
                </a:r>
                <a:endPara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3465083" y="1523281"/>
                <a:ext cx="2160240" cy="820952"/>
              </a:xfrm>
              <a:prstGeom prst="rect">
                <a:avLst/>
              </a:prstGeom>
              <a:solidFill>
                <a:srgbClr val="FFFF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Edge</a:t>
                </a:r>
                <a:endPara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5787920" y="1523281"/>
                <a:ext cx="2160240" cy="8209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Core</a:t>
                </a:r>
                <a:endPara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5" name="직선 연결선 24"/>
              <p:cNvCxnSpPr/>
              <p:nvPr/>
            </p:nvCxnSpPr>
            <p:spPr>
              <a:xfrm>
                <a:off x="3347864" y="2564905"/>
                <a:ext cx="0" cy="2736303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3509688" y="2686097"/>
                    <a:ext cx="2128074" cy="26169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base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 xmlns:m="http://schemas.openxmlformats.org/officeDocument/2006/math">
                        <m:r>
                          <a:rPr kumimoji="1" lang="ko-KR" altLang="en-US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/>
                            <a:cs typeface="+mn-cs"/>
                          </a:rPr>
                          <m:t>𝝁</m:t>
                        </m:r>
                      </m:oMath>
                    </a14:m>
                    <a:r>
                      <a:rPr kumimoji="1" lang="en-US" altLang="ko-KR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굴림" pitchFamily="50" charset="-127"/>
                        <a:cs typeface="Times New Roman" panose="02020603050405020304" pitchFamily="18" charset="0"/>
                      </a:rPr>
                      <a:t>Clouds</a:t>
                    </a:r>
                    <a:br>
                      <a:rPr kumimoji="1" lang="en-US" altLang="ko-KR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굴림" pitchFamily="50" charset="-127"/>
                        <a:cs typeface="Times New Roman" panose="02020603050405020304" pitchFamily="18" charset="0"/>
                      </a:rPr>
                    </a:br>
                    <a:r>
                      <a:rPr kumimoji="1" lang="en-US" altLang="ko-KR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굴림" pitchFamily="50" charset="-127"/>
                        <a:cs typeface="Times New Roman" panose="02020603050405020304" pitchFamily="18" charset="0"/>
                      </a:rPr>
                      <a:t>(SDN/NFV)</a:t>
                    </a:r>
                    <a:endParaRPr kumimoji="1" lang="ko-KR" alt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6" name="TextBox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09688" y="2686097"/>
                    <a:ext cx="2128074" cy="261692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6803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7" name="직선 연결선 26"/>
              <p:cNvCxnSpPr/>
              <p:nvPr/>
            </p:nvCxnSpPr>
            <p:spPr>
              <a:xfrm>
                <a:off x="5724128" y="2564904"/>
                <a:ext cx="0" cy="2736303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그룹 27"/>
            <p:cNvGrpSpPr/>
            <p:nvPr/>
          </p:nvGrpSpPr>
          <p:grpSpPr>
            <a:xfrm>
              <a:off x="6079696" y="2500306"/>
              <a:ext cx="2417531" cy="2406812"/>
              <a:chOff x="6242784" y="3239148"/>
              <a:chExt cx="2602478" cy="2590938"/>
            </a:xfrm>
          </p:grpSpPr>
          <p:pic>
            <p:nvPicPr>
              <p:cNvPr id="29" name="Picture 109" descr="BlueCloud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6898" y="3239148"/>
                <a:ext cx="2558364" cy="1305304"/>
              </a:xfrm>
              <a:prstGeom prst="rect">
                <a:avLst/>
              </a:prstGeom>
              <a:noFill/>
              <a:ln>
                <a:noFill/>
              </a:ln>
              <a:extLst/>
            </p:spPr>
          </p:pic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026473" y="3380704"/>
                <a:ext cx="1079213" cy="1177475"/>
              </a:xfrm>
              <a:prstGeom prst="rect">
                <a:avLst/>
              </a:prstGeom>
            </p:spPr>
          </p:pic>
          <p:sp>
            <p:nvSpPr>
              <p:cNvPr id="31" name="TextBox 30"/>
              <p:cNvSpPr txBox="1"/>
              <p:nvPr/>
            </p:nvSpPr>
            <p:spPr>
              <a:xfrm>
                <a:off x="6437260" y="4598980"/>
                <a:ext cx="2257641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SmartX </a:t>
                </a:r>
              </a:p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DevOps Tower Cloud</a:t>
                </a:r>
              </a:p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with </a:t>
                </a:r>
                <a:r>
                  <a:rPr kumimoji="1" lang="en-US" altLang="ko-KR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DataLake</a:t>
                </a:r>
                <a:endParaRPr kumimoji="1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2" name="Picture 8" descr="icon-technology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2784" y="3892863"/>
                <a:ext cx="849496" cy="6308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3" name="그룹 32"/>
            <p:cNvGrpSpPr/>
            <p:nvPr/>
          </p:nvGrpSpPr>
          <p:grpSpPr>
            <a:xfrm>
              <a:off x="2022800" y="3420973"/>
              <a:ext cx="1910018" cy="1639005"/>
              <a:chOff x="1831893" y="3542473"/>
              <a:chExt cx="2056139" cy="1764393"/>
            </a:xfrm>
          </p:grpSpPr>
          <p:grpSp>
            <p:nvGrpSpPr>
              <p:cNvPr id="34" name="그룹 94"/>
              <p:cNvGrpSpPr/>
              <p:nvPr/>
            </p:nvGrpSpPr>
            <p:grpSpPr>
              <a:xfrm>
                <a:off x="2332798" y="3542473"/>
                <a:ext cx="1555234" cy="1764393"/>
                <a:chOff x="2512989" y="2393020"/>
                <a:chExt cx="1555234" cy="1764393"/>
              </a:xfrm>
            </p:grpSpPr>
            <p:pic>
              <p:nvPicPr>
                <p:cNvPr id="36" name="그림 35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2591893" y="2880161"/>
                  <a:ext cx="698713" cy="567499"/>
                </a:xfrm>
                <a:prstGeom prst="rect">
                  <a:avLst/>
                </a:prstGeom>
              </p:spPr>
            </p:pic>
            <p:sp>
              <p:nvSpPr>
                <p:cNvPr id="37" name="TextBox 36"/>
                <p:cNvSpPr txBox="1"/>
                <p:nvPr/>
              </p:nvSpPr>
              <p:spPr>
                <a:xfrm>
                  <a:off x="2512989" y="3449527"/>
                  <a:ext cx="1555234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  <a:t>SmartX</a:t>
                  </a:r>
                </a:p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  <a:t>Edge </a:t>
                  </a:r>
                  <a:r>
                    <a:rPr kumimoji="1" lang="el-GR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  <a:t>μ</a:t>
                  </a:r>
                  <a:r>
                    <a:rPr kumimoji="1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  <a:t>Boxes</a:t>
                  </a:r>
                  <a:endParaRPr kumimoji="1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38" name="그림 3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344016" y="2825094"/>
                  <a:ext cx="632755" cy="513927"/>
                </a:xfrm>
                <a:prstGeom prst="rect">
                  <a:avLst/>
                </a:prstGeom>
              </p:spPr>
            </p:pic>
            <p:pic>
              <p:nvPicPr>
                <p:cNvPr id="39" name="그림 3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2929838" y="2393020"/>
                  <a:ext cx="632755" cy="513927"/>
                </a:xfrm>
                <a:prstGeom prst="rect">
                  <a:avLst/>
                </a:prstGeom>
              </p:spPr>
            </p:pic>
          </p:grpSp>
          <p:sp>
            <p:nvSpPr>
              <p:cNvPr id="35" name="TextBox 34"/>
              <p:cNvSpPr txBox="1"/>
              <p:nvPr/>
            </p:nvSpPr>
            <p:spPr>
              <a:xfrm>
                <a:off x="1831893" y="3660235"/>
                <a:ext cx="9442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Type O</a:t>
                </a:r>
                <a:endPara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4048948" y="3350804"/>
              <a:ext cx="1932475" cy="1755414"/>
              <a:chOff x="3678812" y="3417159"/>
              <a:chExt cx="2080314" cy="1889707"/>
            </a:xfrm>
          </p:grpSpPr>
          <p:grpSp>
            <p:nvGrpSpPr>
              <p:cNvPr id="41" name="그룹 93"/>
              <p:cNvGrpSpPr/>
              <p:nvPr/>
            </p:nvGrpSpPr>
            <p:grpSpPr>
              <a:xfrm>
                <a:off x="4243968" y="3417159"/>
                <a:ext cx="1515158" cy="1889707"/>
                <a:chOff x="4290253" y="2265839"/>
                <a:chExt cx="1515158" cy="1889707"/>
              </a:xfrm>
            </p:grpSpPr>
            <p:sp>
              <p:nvSpPr>
                <p:cNvPr id="43" name="TextBox 42"/>
                <p:cNvSpPr txBox="1"/>
                <p:nvPr/>
              </p:nvSpPr>
              <p:spPr>
                <a:xfrm>
                  <a:off x="4290253" y="3447660"/>
                  <a:ext cx="151515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  <a:t>SmartX</a:t>
                  </a:r>
                </a:p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  <a:t>Edge Cluster</a:t>
                  </a:r>
                </a:p>
              </p:txBody>
            </p:sp>
            <p:pic>
              <p:nvPicPr>
                <p:cNvPr id="44" name="그림 43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70866" y="2265839"/>
                  <a:ext cx="1331937" cy="1173129"/>
                </a:xfrm>
                <a:prstGeom prst="rect">
                  <a:avLst/>
                </a:prstGeom>
              </p:spPr>
            </p:pic>
          </p:grpSp>
          <p:sp>
            <p:nvSpPr>
              <p:cNvPr id="42" name="TextBox 41"/>
              <p:cNvSpPr txBox="1"/>
              <p:nvPr/>
            </p:nvSpPr>
            <p:spPr>
              <a:xfrm>
                <a:off x="3678812" y="3494709"/>
                <a:ext cx="11574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Type K/S</a:t>
                </a:r>
                <a:endPara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2561459" y="2244752"/>
              <a:ext cx="2067906" cy="1129500"/>
              <a:chOff x="2319875" y="2225173"/>
              <a:chExt cx="2226105" cy="1215909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2319875" y="2336281"/>
                <a:ext cx="117185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Type B/C</a:t>
                </a:r>
                <a:endPara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47" name="그룹 118"/>
              <p:cNvGrpSpPr/>
              <p:nvPr/>
            </p:nvGrpSpPr>
            <p:grpSpPr>
              <a:xfrm>
                <a:off x="3242418" y="2225173"/>
                <a:ext cx="1303562" cy="1215909"/>
                <a:chOff x="3326297" y="2631531"/>
                <a:chExt cx="1303562" cy="1215909"/>
              </a:xfrm>
            </p:grpSpPr>
            <p:pic>
              <p:nvPicPr>
                <p:cNvPr id="48" name="그림 4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3564081" y="2631531"/>
                  <a:ext cx="864030" cy="557116"/>
                </a:xfrm>
                <a:prstGeom prst="rect">
                  <a:avLst/>
                </a:prstGeom>
              </p:spPr>
            </p:pic>
            <p:sp>
              <p:nvSpPr>
                <p:cNvPr id="49" name="TextBox 48"/>
                <p:cNvSpPr txBox="1"/>
                <p:nvPr/>
              </p:nvSpPr>
              <p:spPr>
                <a:xfrm>
                  <a:off x="3326297" y="3139554"/>
                  <a:ext cx="1303562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  <a:t>SmartX</a:t>
                  </a:r>
                </a:p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  <a:t>Cloud Box</a:t>
                  </a:r>
                </a:p>
              </p:txBody>
            </p:sp>
          </p:grpSp>
        </p:grpSp>
      </p:grpSp>
      <p:sp>
        <p:nvSpPr>
          <p:cNvPr id="52" name="제목 5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ea typeface="Ebrima" pitchFamily="2" charset="0"/>
              </a:rPr>
              <a:t>SmartX</a:t>
            </a:r>
            <a:r>
              <a:rPr lang="en-US" altLang="ko-KR" dirty="0">
                <a:ea typeface="Ebrima" pitchFamily="2" charset="0"/>
              </a:rPr>
              <a:t> </a:t>
            </a:r>
            <a:r>
              <a:rPr lang="en-US" altLang="ko-KR" dirty="0" err="1">
                <a:ea typeface="Ebrima" pitchFamily="2" charset="0"/>
              </a:rPr>
              <a:t>Composable</a:t>
            </a:r>
            <a:r>
              <a:rPr lang="en-US" altLang="ko-KR" dirty="0">
                <a:ea typeface="Ebrima" pitchFamily="2" charset="0"/>
              </a:rPr>
              <a:t> Playground &amp; Boxes</a:t>
            </a:r>
            <a:endParaRPr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/>
          <p:cNvSpPr txBox="1">
            <a:spLocks/>
          </p:cNvSpPr>
          <p:nvPr/>
        </p:nvSpPr>
        <p:spPr>
          <a:xfrm>
            <a:off x="816014" y="1214422"/>
            <a:ext cx="7470762" cy="1143008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Software development technique based on </a:t>
            </a:r>
            <a:r>
              <a:rPr lang="en-US" altLang="ko-KR" sz="1600" b="1" dirty="0">
                <a:latin typeface="Ebrima" pitchFamily="2" charset="0"/>
                <a:ea typeface="Ebrima" pitchFamily="2" charset="0"/>
                <a:cs typeface="Ebrima" pitchFamily="2" charset="0"/>
              </a:rPr>
              <a:t>Collection of loosely coupled small-size services (i.e., functions)</a:t>
            </a: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</a:t>
            </a:r>
          </a:p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Fine-grained services and lightweight protocols to improve modularity, create applications easier, and helps resiliency against architecture erosion</a:t>
            </a:r>
          </a:p>
          <a:p>
            <a:pPr marL="285744" lvl="0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pic>
        <p:nvPicPr>
          <p:cNvPr id="13" name="Picture 4" descr="micro service architecture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21" y="2571744"/>
            <a:ext cx="3500462" cy="357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micro service architecture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396" y="3000371"/>
            <a:ext cx="4022256" cy="251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제목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Container-based MSA (</a:t>
            </a:r>
            <a:r>
              <a:rPr lang="en-US" altLang="ko-KR" dirty="0" err="1">
                <a:ea typeface="Ebrima" pitchFamily="2" charset="0"/>
              </a:rPr>
              <a:t>MicroServices</a:t>
            </a:r>
            <a:r>
              <a:rPr lang="en-US" altLang="ko-KR" dirty="0">
                <a:ea typeface="Ebrima" pitchFamily="2" charset="0"/>
              </a:rPr>
              <a:t> Architecture)</a:t>
            </a:r>
            <a:endParaRPr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Time Series Database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96" y="1857364"/>
            <a:ext cx="4291046" cy="127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time series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00" y="1500174"/>
            <a:ext cx="2922428" cy="96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influxdb chronograf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140" y="4286256"/>
            <a:ext cx="6394429" cy="198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nfluxdb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2" t="30553" r="22540" b="31279"/>
          <a:stretch/>
        </p:blipFill>
        <p:spPr bwMode="auto">
          <a:xfrm>
            <a:off x="4786314" y="1142984"/>
            <a:ext cx="2686240" cy="69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내용 개체 틀 2"/>
          <p:cNvSpPr txBox="1">
            <a:spLocks/>
          </p:cNvSpPr>
          <p:nvPr/>
        </p:nvSpPr>
        <p:spPr>
          <a:xfrm>
            <a:off x="816014" y="3357562"/>
            <a:ext cx="7470762" cy="1143008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solidFill>
                  <a:srgbClr val="00747B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Time series data is arrays of numbers indexed by time.</a:t>
            </a:r>
          </a:p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In some fields these time series are called profiles, curves, or traces.</a:t>
            </a:r>
          </a:p>
        </p:txBody>
      </p:sp>
      <p:sp>
        <p:nvSpPr>
          <p:cNvPr id="18" name="제목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Visibility: TSDB (Time Series Database)</a:t>
            </a:r>
            <a:endParaRPr err="1">
              <a:ea typeface="Ebrima" pitchFamily="2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2648544" y="928670"/>
            <a:ext cx="5781108" cy="5044558"/>
            <a:chOff x="2184877" y="874935"/>
            <a:chExt cx="6708442" cy="585374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FAC211E-A5FB-4044-942C-3D3D4D49C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11544" y="3731069"/>
              <a:ext cx="4381775" cy="299760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95BBA98-EF68-3544-B4B7-7235ED89D7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0710"/>
            <a:stretch/>
          </p:blipFill>
          <p:spPr>
            <a:xfrm>
              <a:off x="4640360" y="874935"/>
              <a:ext cx="4252959" cy="2678462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4877" y="6116725"/>
              <a:ext cx="1905000" cy="49530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F1D9A35-B7B6-8B47-947D-3AAAD4571F43}"/>
              </a:ext>
            </a:extLst>
          </p:cNvPr>
          <p:cNvSpPr txBox="1"/>
          <p:nvPr/>
        </p:nvSpPr>
        <p:spPr>
          <a:xfrm>
            <a:off x="5143504" y="6108613"/>
            <a:ext cx="2730235" cy="307777"/>
          </a:xfrm>
          <a:prstGeom prst="rect">
            <a:avLst/>
          </a:prstGeom>
          <a:solidFill>
            <a:srgbClr val="F27300"/>
          </a:solidFill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Zabbix</a:t>
            </a:r>
            <a:r>
              <a:rPr lang="en-US" altLang="ko-KR" sz="14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 Server Agent structure</a:t>
            </a:r>
            <a:endParaRPr lang="ko-KR" altLang="en-US" sz="1400" b="1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B33496C6-E832-D74A-B60D-6207C9CB6BC4}"/>
              </a:ext>
            </a:extLst>
          </p:cNvPr>
          <p:cNvSpPr txBox="1">
            <a:spLocks/>
          </p:cNvSpPr>
          <p:nvPr/>
        </p:nvSpPr>
        <p:spPr>
          <a:xfrm>
            <a:off x="408632" y="1250829"/>
            <a:ext cx="4020492" cy="4143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44" indent="-285744" algn="l">
              <a:lnSpc>
                <a:spcPct val="100000"/>
              </a:lnSpc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Adopts a flexible notification mechanism</a:t>
            </a:r>
          </a:p>
          <a:p>
            <a:pPr marL="285744" indent="-285744" algn="l">
              <a:lnSpc>
                <a:spcPct val="100000"/>
              </a:lnSpc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</a:t>
            </a:r>
          </a:p>
          <a:p>
            <a:pPr marL="285744" indent="-285744" algn="l">
              <a:lnSpc>
                <a:spcPct val="100000"/>
              </a:lnSpc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User can configure &amp; watch graph easily via Web GUI</a:t>
            </a:r>
          </a:p>
          <a:p>
            <a:pPr marL="285744" indent="-285744" algn="l">
              <a:lnSpc>
                <a:spcPct val="100000"/>
              </a:lnSpc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endParaRPr lang="en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marL="285744" indent="-285744" algn="l">
              <a:lnSpc>
                <a:spcPct val="100000"/>
              </a:lnSpc>
              <a:spcBef>
                <a:spcPct val="20000"/>
              </a:spcBef>
              <a:buClr>
                <a:srgbClr val="F27300"/>
              </a:buClr>
              <a:defRPr/>
            </a:pPr>
            <a:endParaRPr lang="en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marL="285744" indent="-285744" algn="l">
              <a:lnSpc>
                <a:spcPct val="100000"/>
              </a:lnSpc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endParaRPr lang="en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marL="285744" indent="-285744" algn="l">
              <a:lnSpc>
                <a:spcPct val="100000"/>
              </a:lnSpc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Consists of structured server and client</a:t>
            </a:r>
          </a:p>
          <a:p>
            <a:pPr marL="800100" lvl="1" indent="-342900" algn="l">
              <a:lnSpc>
                <a:spcPct val="10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Client collects the monitoring data and send it to the Zabbix server</a:t>
            </a:r>
          </a:p>
          <a:p>
            <a:pPr marL="800100" lvl="1" indent="-342900" algn="l">
              <a:lnSpc>
                <a:spcPct val="10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Server visualizes the data that is collected by the Zabbix Agent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18" name="제목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Ebrima" pitchFamily="2" charset="0"/>
              </a:rPr>
              <a:t>Visibility: </a:t>
            </a:r>
            <a:r>
              <a:rPr lang="en-US" altLang="ko-KR" dirty="0" err="1">
                <a:ea typeface="Ebrima" pitchFamily="2" charset="0"/>
              </a:rPr>
              <a:t>Zabbix</a:t>
            </a:r>
            <a:r>
              <a:rPr lang="en-US" altLang="ko-KR" dirty="0">
                <a:ea typeface="Ebrima" pitchFamily="2" charset="0"/>
              </a:rPr>
              <a:t> Distributed Monitoring</a:t>
            </a:r>
            <a:endParaRPr>
              <a:ea typeface="Ebrima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1968</TotalTime>
  <Words>1561</Words>
  <Application>Microsoft Office PowerPoint</Application>
  <PresentationFormat>화면 슬라이드 쇼(4:3)</PresentationFormat>
  <Paragraphs>301</Paragraphs>
  <Slides>34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6" baseType="lpstr">
      <vt:lpstr>맑은 고딕</vt:lpstr>
      <vt:lpstr>맑은 고딕 (본문)</vt:lpstr>
      <vt:lpstr>Arial</vt:lpstr>
      <vt:lpstr>Calibri</vt:lpstr>
      <vt:lpstr>Cambria Math</vt:lpstr>
      <vt:lpstr>Comic Sans MS</vt:lpstr>
      <vt:lpstr>Ebrima</vt:lpstr>
      <vt:lpstr>Times New Roman</vt:lpstr>
      <vt:lpstr>Trebuchet MS</vt:lpstr>
      <vt:lpstr>Wingdings</vt:lpstr>
      <vt:lpstr>Wingdings 3</vt:lpstr>
      <vt:lpstr>Office 테마</vt:lpstr>
      <vt:lpstr>PowerPoint 프레젠테이션</vt:lpstr>
      <vt:lpstr>Tower Lab: Concept</vt:lpstr>
      <vt:lpstr>SmartX Labs #1~#3: Relationship</vt:lpstr>
      <vt:lpstr>PowerPoint 프레젠테이션</vt:lpstr>
      <vt:lpstr>SmartX Automation Framework</vt:lpstr>
      <vt:lpstr>SmartX Composable Playground &amp; Boxes</vt:lpstr>
      <vt:lpstr>Container-based MSA (MicroServices Architecture)</vt:lpstr>
      <vt:lpstr>Visibility: TSDB (Time Series Database)</vt:lpstr>
      <vt:lpstr>Visibility: Zabbix Distributed Monitoring</vt:lpstr>
      <vt:lpstr>Ubuntu boot procedure</vt:lpstr>
      <vt:lpstr>Remote OS installation on machines</vt:lpstr>
      <vt:lpstr>Provisioning: Ubuntu MAAS (Metal as a Service)</vt:lpstr>
      <vt:lpstr>MAAS: OS Automated Installation</vt:lpstr>
      <vt:lpstr>MAAS:  Remote OS installation process</vt:lpstr>
      <vt:lpstr>PowerPoint 프레젠테이션</vt:lpstr>
      <vt:lpstr>#0 - Lab Preparation (1/2)</vt:lpstr>
      <vt:lpstr>#0 - Lab Preparation (2/2)</vt:lpstr>
      <vt:lpstr>Visualization of Resource Visibility</vt:lpstr>
      <vt:lpstr>#1 Run InfluxDB &amp; Chronograf Containers on NUC</vt:lpstr>
      <vt:lpstr>#2 Install python packages:for python Kafka consumer</vt:lpstr>
      <vt:lpstr>#3 Broker to InfluxDB code:Modify &amp; Run python code</vt:lpstr>
      <vt:lpstr>#4 Configure Chronograf Dashboard (1/4)</vt:lpstr>
      <vt:lpstr>#4 Configure Chronograf Dashboard (2/4)</vt:lpstr>
      <vt:lpstr>#4 Configure Chronograf Dashboard (3/4)</vt:lpstr>
      <vt:lpstr>#4 Configure Chronograf Dashboard (4/4)</vt:lpstr>
      <vt:lpstr>#5 – Check Chronograf Dashboard</vt:lpstr>
      <vt:lpstr>PowerPoint 프레젠테이션</vt:lpstr>
      <vt:lpstr>Automated Provisioning &amp; Visibility</vt:lpstr>
      <vt:lpstr>#Install MAAS server</vt:lpstr>
      <vt:lpstr>#Enlist, Commission and deploy the box </vt:lpstr>
      <vt:lpstr>#Deploying the box </vt:lpstr>
      <vt:lpstr>PowerPoint 프레젠테이션</vt:lpstr>
      <vt:lpstr>Lab Summary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Win7</dc:creator>
  <cp:lastModifiedBy>Yoon Geumseong</cp:lastModifiedBy>
  <cp:revision>103</cp:revision>
  <dcterms:created xsi:type="dcterms:W3CDTF">2018-12-13T03:14:21Z</dcterms:created>
  <dcterms:modified xsi:type="dcterms:W3CDTF">2019-03-26T03:18:39Z</dcterms:modified>
</cp:coreProperties>
</file>